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96" r:id="rId1"/>
  </p:sldMasterIdLst>
  <p:sldIdLst>
    <p:sldId id="256" r:id="rId2"/>
    <p:sldId id="257" r:id="rId3"/>
    <p:sldId id="258" r:id="rId4"/>
    <p:sldId id="285" r:id="rId5"/>
    <p:sldId id="286" r:id="rId6"/>
    <p:sldId id="259" r:id="rId7"/>
    <p:sldId id="299" r:id="rId8"/>
    <p:sldId id="287" r:id="rId9"/>
    <p:sldId id="288" r:id="rId10"/>
    <p:sldId id="262" r:id="rId11"/>
    <p:sldId id="280" r:id="rId12"/>
    <p:sldId id="261" r:id="rId13"/>
    <p:sldId id="284" r:id="rId14"/>
    <p:sldId id="260" r:id="rId15"/>
    <p:sldId id="263" r:id="rId16"/>
    <p:sldId id="264" r:id="rId17"/>
    <p:sldId id="265" r:id="rId18"/>
    <p:sldId id="267" r:id="rId19"/>
    <p:sldId id="289" r:id="rId20"/>
    <p:sldId id="304" r:id="rId21"/>
    <p:sldId id="305" r:id="rId22"/>
    <p:sldId id="306" r:id="rId23"/>
    <p:sldId id="307" r:id="rId24"/>
    <p:sldId id="308" r:id="rId25"/>
    <p:sldId id="309" r:id="rId26"/>
    <p:sldId id="310" r:id="rId27"/>
    <p:sldId id="311" r:id="rId28"/>
    <p:sldId id="312" r:id="rId29"/>
    <p:sldId id="313" r:id="rId30"/>
    <p:sldId id="270" r:id="rId31"/>
    <p:sldId id="314" r:id="rId32"/>
    <p:sldId id="266" r:id="rId33"/>
    <p:sldId id="271" r:id="rId34"/>
    <p:sldId id="272" r:id="rId35"/>
    <p:sldId id="300" r:id="rId36"/>
    <p:sldId id="301" r:id="rId37"/>
    <p:sldId id="274" r:id="rId38"/>
    <p:sldId id="281" r:id="rId39"/>
    <p:sldId id="282" r:id="rId40"/>
    <p:sldId id="283" r:id="rId41"/>
    <p:sldId id="302" r:id="rId42"/>
    <p:sldId id="303" r:id="rId43"/>
    <p:sldId id="278"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מקטע ברירת מחדל" id="{C1E70F05-7FB9-495A-82D8-F6F83BB4A6C5}">
          <p14:sldIdLst>
            <p14:sldId id="256"/>
            <p14:sldId id="257"/>
            <p14:sldId id="258"/>
            <p14:sldId id="285"/>
            <p14:sldId id="286"/>
            <p14:sldId id="259"/>
            <p14:sldId id="299"/>
            <p14:sldId id="287"/>
            <p14:sldId id="288"/>
            <p14:sldId id="262"/>
            <p14:sldId id="280"/>
            <p14:sldId id="261"/>
            <p14:sldId id="284"/>
            <p14:sldId id="260"/>
            <p14:sldId id="263"/>
            <p14:sldId id="264"/>
            <p14:sldId id="265"/>
            <p14:sldId id="267"/>
            <p14:sldId id="289"/>
            <p14:sldId id="304"/>
            <p14:sldId id="305"/>
            <p14:sldId id="306"/>
            <p14:sldId id="307"/>
            <p14:sldId id="308"/>
            <p14:sldId id="309"/>
            <p14:sldId id="310"/>
            <p14:sldId id="311"/>
            <p14:sldId id="312"/>
            <p14:sldId id="313"/>
            <p14:sldId id="270"/>
            <p14:sldId id="314"/>
            <p14:sldId id="266"/>
            <p14:sldId id="271"/>
            <p14:sldId id="272"/>
            <p14:sldId id="300"/>
            <p14:sldId id="301"/>
            <p14:sldId id="274"/>
            <p14:sldId id="281"/>
            <p14:sldId id="282"/>
            <p14:sldId id="283"/>
            <p14:sldId id="302"/>
            <p14:sldId id="303"/>
            <p14:sldId id="278"/>
          </p14:sldIdLst>
        </p14:section>
      </p14:sectionLst>
    </p:ex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B727"/>
    <a:srgbClr val="FF0000"/>
    <a:srgbClr val="FF3300"/>
    <a:srgbClr val="F4EC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ללא סגנון, רשת טבלה">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5005" autoAdjust="0"/>
    <p:restoredTop sz="94660"/>
  </p:normalViewPr>
  <p:slideViewPr>
    <p:cSldViewPr snapToGrid="0">
      <p:cViewPr varScale="1">
        <p:scale>
          <a:sx n="117" d="100"/>
          <a:sy n="117" d="100"/>
        </p:scale>
        <p:origin x="-354"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B9A18F-8987-484D-A0DE-477475879E94}" type="doc">
      <dgm:prSet loTypeId="urn:microsoft.com/office/officeart/2005/8/layout/process1" loCatId="process" qsTypeId="urn:microsoft.com/office/officeart/2005/8/quickstyle/simple1" qsCatId="simple" csTypeId="urn:microsoft.com/office/officeart/2005/8/colors/accent1_2" csCatId="accent1" phldr="1"/>
      <dgm:spPr/>
    </dgm:pt>
    <dgm:pt modelId="{DBE12AA5-8ABF-4733-A9F1-9B3A365A76A8}">
      <dgm:prSet phldrT="[Text]"/>
      <dgm:spPr/>
      <dgm:t>
        <a:bodyPr/>
        <a:lstStyle/>
        <a:p>
          <a:r>
            <a:rPr lang="en-US" dirty="0"/>
            <a:t>Create new Q table</a:t>
          </a:r>
        </a:p>
      </dgm:t>
    </dgm:pt>
    <dgm:pt modelId="{B7871DE0-2A78-4990-8531-A639F42477BB}" type="parTrans" cxnId="{47A6C2F6-A5DC-4D54-BA0D-44F42D169529}">
      <dgm:prSet/>
      <dgm:spPr/>
      <dgm:t>
        <a:bodyPr/>
        <a:lstStyle/>
        <a:p>
          <a:endParaRPr lang="en-US"/>
        </a:p>
      </dgm:t>
    </dgm:pt>
    <dgm:pt modelId="{F0990E8F-74A1-46CB-B811-0F91BCEBACD9}" type="sibTrans" cxnId="{47A6C2F6-A5DC-4D54-BA0D-44F42D169529}">
      <dgm:prSet/>
      <dgm:spPr/>
      <dgm:t>
        <a:bodyPr/>
        <a:lstStyle/>
        <a:p>
          <a:endParaRPr lang="en-US"/>
        </a:p>
      </dgm:t>
    </dgm:pt>
    <dgm:pt modelId="{CD5222E4-AF48-42AA-AFBA-9C2CDA9AF01C}">
      <dgm:prSet phldrT="[Text]"/>
      <dgm:spPr/>
      <dgm:t>
        <a:bodyPr/>
        <a:lstStyle/>
        <a:p>
          <a:r>
            <a:rPr lang="en-US" dirty="0"/>
            <a:t>Build random world and place Mario at random position</a:t>
          </a:r>
        </a:p>
      </dgm:t>
    </dgm:pt>
    <dgm:pt modelId="{6AC59AAB-77EE-43FC-A3DF-EF5EE3F591F7}" type="parTrans" cxnId="{A6F0EC1E-B6EE-4D64-9DED-DF3525D27417}">
      <dgm:prSet/>
      <dgm:spPr/>
      <dgm:t>
        <a:bodyPr/>
        <a:lstStyle/>
        <a:p>
          <a:endParaRPr lang="en-US"/>
        </a:p>
      </dgm:t>
    </dgm:pt>
    <dgm:pt modelId="{895DFF4B-06FC-449B-B6A3-606DE6A093E7}" type="sibTrans" cxnId="{A6F0EC1E-B6EE-4D64-9DED-DF3525D27417}">
      <dgm:prSet/>
      <dgm:spPr/>
      <dgm:t>
        <a:bodyPr/>
        <a:lstStyle/>
        <a:p>
          <a:endParaRPr lang="en-US"/>
        </a:p>
      </dgm:t>
    </dgm:pt>
    <dgm:pt modelId="{AD08D9FB-2865-4D7B-9CF7-127C5E52D1FA}">
      <dgm:prSet phldrT="[Text]"/>
      <dgm:spPr/>
      <dgm:t>
        <a:bodyPr/>
        <a:lstStyle/>
        <a:p>
          <a:r>
            <a:rPr lang="en-US" dirty="0"/>
            <a:t>Run episode</a:t>
          </a:r>
        </a:p>
      </dgm:t>
    </dgm:pt>
    <dgm:pt modelId="{DDFAF0FD-A9F1-4413-B65A-A82E579DE1EB}" type="parTrans" cxnId="{7BDA4759-8455-4518-9E6E-2D9171414FB4}">
      <dgm:prSet/>
      <dgm:spPr/>
      <dgm:t>
        <a:bodyPr/>
        <a:lstStyle/>
        <a:p>
          <a:endParaRPr lang="en-US"/>
        </a:p>
      </dgm:t>
    </dgm:pt>
    <dgm:pt modelId="{95D66510-3D86-4FA5-8663-95E48ECEC9E6}" type="sibTrans" cxnId="{7BDA4759-8455-4518-9E6E-2D9171414FB4}">
      <dgm:prSet/>
      <dgm:spPr/>
      <dgm:t>
        <a:bodyPr/>
        <a:lstStyle/>
        <a:p>
          <a:endParaRPr lang="en-US"/>
        </a:p>
      </dgm:t>
    </dgm:pt>
    <dgm:pt modelId="{633023B0-6742-43DF-9C4B-35A52BC53499}">
      <dgm:prSet phldrT="[Text]"/>
      <dgm:spPr/>
      <dgm:t>
        <a:bodyPr/>
        <a:lstStyle/>
        <a:p>
          <a:r>
            <a:rPr lang="en-US" b="1" dirty="0">
              <a:solidFill>
                <a:schemeClr val="accent2"/>
              </a:solidFill>
            </a:rPr>
            <a:t>Run end</a:t>
          </a:r>
        </a:p>
      </dgm:t>
    </dgm:pt>
    <dgm:pt modelId="{B8A10834-BE05-4EED-B5A5-EC025DC90E53}" type="parTrans" cxnId="{30819E5B-F624-4BC6-A41B-AE6A7FDD1B44}">
      <dgm:prSet/>
      <dgm:spPr/>
      <dgm:t>
        <a:bodyPr/>
        <a:lstStyle/>
        <a:p>
          <a:endParaRPr lang="en-US"/>
        </a:p>
      </dgm:t>
    </dgm:pt>
    <dgm:pt modelId="{E16AB511-8208-45CA-A7DD-BE5399C29E71}" type="sibTrans" cxnId="{30819E5B-F624-4BC6-A41B-AE6A7FDD1B44}">
      <dgm:prSet/>
      <dgm:spPr/>
      <dgm:t>
        <a:bodyPr/>
        <a:lstStyle/>
        <a:p>
          <a:endParaRPr lang="en-US"/>
        </a:p>
      </dgm:t>
    </dgm:pt>
    <dgm:pt modelId="{6B433244-A483-46E2-8DF1-8B2F6795E60C}">
      <dgm:prSet phldrT="[Text]"/>
      <dgm:spPr/>
      <dgm:t>
        <a:bodyPr/>
        <a:lstStyle/>
        <a:p>
          <a:r>
            <a:rPr lang="en-US" b="1" dirty="0"/>
            <a:t>Run start</a:t>
          </a:r>
        </a:p>
      </dgm:t>
    </dgm:pt>
    <dgm:pt modelId="{B8951F49-423F-4243-A8DC-AE5426C588CF}" type="parTrans" cxnId="{A76687D2-7AF5-425F-BB11-C3EFF0D56708}">
      <dgm:prSet/>
      <dgm:spPr/>
      <dgm:t>
        <a:bodyPr/>
        <a:lstStyle/>
        <a:p>
          <a:endParaRPr lang="en-US"/>
        </a:p>
      </dgm:t>
    </dgm:pt>
    <dgm:pt modelId="{E94DE114-2B17-4A2F-A6E0-F2D24AF350EC}" type="sibTrans" cxnId="{A76687D2-7AF5-425F-BB11-C3EFF0D56708}">
      <dgm:prSet/>
      <dgm:spPr/>
      <dgm:t>
        <a:bodyPr/>
        <a:lstStyle/>
        <a:p>
          <a:endParaRPr lang="en-US"/>
        </a:p>
      </dgm:t>
    </dgm:pt>
    <dgm:pt modelId="{55937893-B426-4022-A28C-957B91708A66}" type="pres">
      <dgm:prSet presAssocID="{E7B9A18F-8987-484D-A0DE-477475879E94}" presName="Name0" presStyleCnt="0">
        <dgm:presLayoutVars>
          <dgm:dir/>
          <dgm:resizeHandles val="exact"/>
        </dgm:presLayoutVars>
      </dgm:prSet>
      <dgm:spPr/>
    </dgm:pt>
    <dgm:pt modelId="{4CFFB477-D02E-4565-B080-0CD3054B1613}" type="pres">
      <dgm:prSet presAssocID="{6B433244-A483-46E2-8DF1-8B2F6795E60C}" presName="node" presStyleLbl="node1" presStyleIdx="0" presStyleCnt="5">
        <dgm:presLayoutVars>
          <dgm:bulletEnabled val="1"/>
        </dgm:presLayoutVars>
      </dgm:prSet>
      <dgm:spPr/>
      <dgm:t>
        <a:bodyPr/>
        <a:lstStyle/>
        <a:p>
          <a:pPr rtl="1"/>
          <a:endParaRPr lang="he-IL"/>
        </a:p>
      </dgm:t>
    </dgm:pt>
    <dgm:pt modelId="{FBC8F63D-D0EF-466E-9B36-7B26AD36E348}" type="pres">
      <dgm:prSet presAssocID="{E94DE114-2B17-4A2F-A6E0-F2D24AF350EC}" presName="sibTrans" presStyleLbl="sibTrans2D1" presStyleIdx="0" presStyleCnt="4"/>
      <dgm:spPr/>
      <dgm:t>
        <a:bodyPr/>
        <a:lstStyle/>
        <a:p>
          <a:pPr rtl="1"/>
          <a:endParaRPr lang="he-IL"/>
        </a:p>
      </dgm:t>
    </dgm:pt>
    <dgm:pt modelId="{0B3B81B4-FB45-4295-BFDD-FDDDA3EC0EB9}" type="pres">
      <dgm:prSet presAssocID="{E94DE114-2B17-4A2F-A6E0-F2D24AF350EC}" presName="connectorText" presStyleLbl="sibTrans2D1" presStyleIdx="0" presStyleCnt="4"/>
      <dgm:spPr/>
      <dgm:t>
        <a:bodyPr/>
        <a:lstStyle/>
        <a:p>
          <a:pPr rtl="1"/>
          <a:endParaRPr lang="he-IL"/>
        </a:p>
      </dgm:t>
    </dgm:pt>
    <dgm:pt modelId="{53571DBE-B253-494B-9412-A57916D11476}" type="pres">
      <dgm:prSet presAssocID="{DBE12AA5-8ABF-4733-A9F1-9B3A365A76A8}" presName="node" presStyleLbl="node1" presStyleIdx="1" presStyleCnt="5">
        <dgm:presLayoutVars>
          <dgm:bulletEnabled val="1"/>
        </dgm:presLayoutVars>
      </dgm:prSet>
      <dgm:spPr/>
      <dgm:t>
        <a:bodyPr/>
        <a:lstStyle/>
        <a:p>
          <a:pPr rtl="1"/>
          <a:endParaRPr lang="he-IL"/>
        </a:p>
      </dgm:t>
    </dgm:pt>
    <dgm:pt modelId="{1CC824EA-DA65-403C-8FC6-FE44496DBA3F}" type="pres">
      <dgm:prSet presAssocID="{F0990E8F-74A1-46CB-B811-0F91BCEBACD9}" presName="sibTrans" presStyleLbl="sibTrans2D1" presStyleIdx="1" presStyleCnt="4"/>
      <dgm:spPr/>
      <dgm:t>
        <a:bodyPr/>
        <a:lstStyle/>
        <a:p>
          <a:pPr rtl="1"/>
          <a:endParaRPr lang="he-IL"/>
        </a:p>
      </dgm:t>
    </dgm:pt>
    <dgm:pt modelId="{308C3F32-BD2B-4237-BFAA-789F826541EF}" type="pres">
      <dgm:prSet presAssocID="{F0990E8F-74A1-46CB-B811-0F91BCEBACD9}" presName="connectorText" presStyleLbl="sibTrans2D1" presStyleIdx="1" presStyleCnt="4"/>
      <dgm:spPr/>
      <dgm:t>
        <a:bodyPr/>
        <a:lstStyle/>
        <a:p>
          <a:pPr rtl="1"/>
          <a:endParaRPr lang="he-IL"/>
        </a:p>
      </dgm:t>
    </dgm:pt>
    <dgm:pt modelId="{4A3F1379-C326-4499-8EFD-D80BBEE11A2C}" type="pres">
      <dgm:prSet presAssocID="{CD5222E4-AF48-42AA-AFBA-9C2CDA9AF01C}" presName="node" presStyleLbl="node1" presStyleIdx="2" presStyleCnt="5">
        <dgm:presLayoutVars>
          <dgm:bulletEnabled val="1"/>
        </dgm:presLayoutVars>
      </dgm:prSet>
      <dgm:spPr/>
      <dgm:t>
        <a:bodyPr/>
        <a:lstStyle/>
        <a:p>
          <a:pPr rtl="1"/>
          <a:endParaRPr lang="he-IL"/>
        </a:p>
      </dgm:t>
    </dgm:pt>
    <dgm:pt modelId="{2C0D6316-C917-4522-8EC1-347AA2EA5D51}" type="pres">
      <dgm:prSet presAssocID="{895DFF4B-06FC-449B-B6A3-606DE6A093E7}" presName="sibTrans" presStyleLbl="sibTrans2D1" presStyleIdx="2" presStyleCnt="4"/>
      <dgm:spPr/>
      <dgm:t>
        <a:bodyPr/>
        <a:lstStyle/>
        <a:p>
          <a:pPr rtl="1"/>
          <a:endParaRPr lang="he-IL"/>
        </a:p>
      </dgm:t>
    </dgm:pt>
    <dgm:pt modelId="{1EAB8147-94EF-4AB7-BB7B-8AD766593324}" type="pres">
      <dgm:prSet presAssocID="{895DFF4B-06FC-449B-B6A3-606DE6A093E7}" presName="connectorText" presStyleLbl="sibTrans2D1" presStyleIdx="2" presStyleCnt="4"/>
      <dgm:spPr/>
      <dgm:t>
        <a:bodyPr/>
        <a:lstStyle/>
        <a:p>
          <a:pPr rtl="1"/>
          <a:endParaRPr lang="he-IL"/>
        </a:p>
      </dgm:t>
    </dgm:pt>
    <dgm:pt modelId="{583795FE-8BF6-482F-9EEE-158D0D79255C}" type="pres">
      <dgm:prSet presAssocID="{AD08D9FB-2865-4D7B-9CF7-127C5E52D1FA}" presName="node" presStyleLbl="node1" presStyleIdx="3" presStyleCnt="5">
        <dgm:presLayoutVars>
          <dgm:bulletEnabled val="1"/>
        </dgm:presLayoutVars>
      </dgm:prSet>
      <dgm:spPr/>
      <dgm:t>
        <a:bodyPr/>
        <a:lstStyle/>
        <a:p>
          <a:pPr rtl="1"/>
          <a:endParaRPr lang="he-IL"/>
        </a:p>
      </dgm:t>
    </dgm:pt>
    <dgm:pt modelId="{C6B943B5-CA44-4A06-9E70-746BF364CE7E}" type="pres">
      <dgm:prSet presAssocID="{95D66510-3D86-4FA5-8663-95E48ECEC9E6}" presName="sibTrans" presStyleLbl="sibTrans2D1" presStyleIdx="3" presStyleCnt="4"/>
      <dgm:spPr/>
      <dgm:t>
        <a:bodyPr/>
        <a:lstStyle/>
        <a:p>
          <a:pPr rtl="1"/>
          <a:endParaRPr lang="he-IL"/>
        </a:p>
      </dgm:t>
    </dgm:pt>
    <dgm:pt modelId="{E39AEE3E-46D4-43FF-89F6-F86FFD088F93}" type="pres">
      <dgm:prSet presAssocID="{95D66510-3D86-4FA5-8663-95E48ECEC9E6}" presName="connectorText" presStyleLbl="sibTrans2D1" presStyleIdx="3" presStyleCnt="4"/>
      <dgm:spPr/>
      <dgm:t>
        <a:bodyPr/>
        <a:lstStyle/>
        <a:p>
          <a:pPr rtl="1"/>
          <a:endParaRPr lang="he-IL"/>
        </a:p>
      </dgm:t>
    </dgm:pt>
    <dgm:pt modelId="{FB3D0FDB-3EDA-4650-8324-3BBFD005E9E0}" type="pres">
      <dgm:prSet presAssocID="{633023B0-6742-43DF-9C4B-35A52BC53499}" presName="node" presStyleLbl="node1" presStyleIdx="4" presStyleCnt="5">
        <dgm:presLayoutVars>
          <dgm:bulletEnabled val="1"/>
        </dgm:presLayoutVars>
      </dgm:prSet>
      <dgm:spPr/>
      <dgm:t>
        <a:bodyPr/>
        <a:lstStyle/>
        <a:p>
          <a:pPr rtl="1"/>
          <a:endParaRPr lang="he-IL"/>
        </a:p>
      </dgm:t>
    </dgm:pt>
  </dgm:ptLst>
  <dgm:cxnLst>
    <dgm:cxn modelId="{A76687D2-7AF5-425F-BB11-C3EFF0D56708}" srcId="{E7B9A18F-8987-484D-A0DE-477475879E94}" destId="{6B433244-A483-46E2-8DF1-8B2F6795E60C}" srcOrd="0" destOrd="0" parTransId="{B8951F49-423F-4243-A8DC-AE5426C588CF}" sibTransId="{E94DE114-2B17-4A2F-A6E0-F2D24AF350EC}"/>
    <dgm:cxn modelId="{59A9D9D7-EAA4-4B3D-8DB6-AAF7DC927760}" type="presOf" srcId="{F0990E8F-74A1-46CB-B811-0F91BCEBACD9}" destId="{1CC824EA-DA65-403C-8FC6-FE44496DBA3F}" srcOrd="0" destOrd="0" presId="urn:microsoft.com/office/officeart/2005/8/layout/process1"/>
    <dgm:cxn modelId="{30FFFC00-C09A-4B24-A1B6-09590923F61A}" type="presOf" srcId="{895DFF4B-06FC-449B-B6A3-606DE6A093E7}" destId="{2C0D6316-C917-4522-8EC1-347AA2EA5D51}" srcOrd="0" destOrd="0" presId="urn:microsoft.com/office/officeart/2005/8/layout/process1"/>
    <dgm:cxn modelId="{6CD400EA-AB68-4A34-90D7-B442BB9147EC}" type="presOf" srcId="{633023B0-6742-43DF-9C4B-35A52BC53499}" destId="{FB3D0FDB-3EDA-4650-8324-3BBFD005E9E0}" srcOrd="0" destOrd="0" presId="urn:microsoft.com/office/officeart/2005/8/layout/process1"/>
    <dgm:cxn modelId="{7BDA4759-8455-4518-9E6E-2D9171414FB4}" srcId="{E7B9A18F-8987-484D-A0DE-477475879E94}" destId="{AD08D9FB-2865-4D7B-9CF7-127C5E52D1FA}" srcOrd="3" destOrd="0" parTransId="{DDFAF0FD-A9F1-4413-B65A-A82E579DE1EB}" sibTransId="{95D66510-3D86-4FA5-8663-95E48ECEC9E6}"/>
    <dgm:cxn modelId="{A6F0EC1E-B6EE-4D64-9DED-DF3525D27417}" srcId="{E7B9A18F-8987-484D-A0DE-477475879E94}" destId="{CD5222E4-AF48-42AA-AFBA-9C2CDA9AF01C}" srcOrd="2" destOrd="0" parTransId="{6AC59AAB-77EE-43FC-A3DF-EF5EE3F591F7}" sibTransId="{895DFF4B-06FC-449B-B6A3-606DE6A093E7}"/>
    <dgm:cxn modelId="{E191B5AE-5F6E-4AFD-868D-5A5346120DB3}" type="presOf" srcId="{E94DE114-2B17-4A2F-A6E0-F2D24AF350EC}" destId="{0B3B81B4-FB45-4295-BFDD-FDDDA3EC0EB9}" srcOrd="1" destOrd="0" presId="urn:microsoft.com/office/officeart/2005/8/layout/process1"/>
    <dgm:cxn modelId="{EB8BCFCB-DBCF-4A4F-AC52-D2DAFD529582}" type="presOf" srcId="{895DFF4B-06FC-449B-B6A3-606DE6A093E7}" destId="{1EAB8147-94EF-4AB7-BB7B-8AD766593324}" srcOrd="1" destOrd="0" presId="urn:microsoft.com/office/officeart/2005/8/layout/process1"/>
    <dgm:cxn modelId="{050A4873-EFF3-465E-A045-162300697D71}" type="presOf" srcId="{95D66510-3D86-4FA5-8663-95E48ECEC9E6}" destId="{C6B943B5-CA44-4A06-9E70-746BF364CE7E}" srcOrd="0" destOrd="0" presId="urn:microsoft.com/office/officeart/2005/8/layout/process1"/>
    <dgm:cxn modelId="{BDF1F20E-2CF8-433B-AFBD-E9E69B294C43}" type="presOf" srcId="{6B433244-A483-46E2-8DF1-8B2F6795E60C}" destId="{4CFFB477-D02E-4565-B080-0CD3054B1613}" srcOrd="0" destOrd="0" presId="urn:microsoft.com/office/officeart/2005/8/layout/process1"/>
    <dgm:cxn modelId="{A8635AC6-9473-4971-9786-DBB28FC748F7}" type="presOf" srcId="{E94DE114-2B17-4A2F-A6E0-F2D24AF350EC}" destId="{FBC8F63D-D0EF-466E-9B36-7B26AD36E348}" srcOrd="0" destOrd="0" presId="urn:microsoft.com/office/officeart/2005/8/layout/process1"/>
    <dgm:cxn modelId="{23FC8DD8-53DD-4E7C-9C24-D2D7A100D7F4}" type="presOf" srcId="{DBE12AA5-8ABF-4733-A9F1-9B3A365A76A8}" destId="{53571DBE-B253-494B-9412-A57916D11476}" srcOrd="0" destOrd="0" presId="urn:microsoft.com/office/officeart/2005/8/layout/process1"/>
    <dgm:cxn modelId="{6DA7C2E1-8096-41E0-9CCD-248C875408E2}" type="presOf" srcId="{AD08D9FB-2865-4D7B-9CF7-127C5E52D1FA}" destId="{583795FE-8BF6-482F-9EEE-158D0D79255C}" srcOrd="0" destOrd="0" presId="urn:microsoft.com/office/officeart/2005/8/layout/process1"/>
    <dgm:cxn modelId="{97B00FFE-7FEF-4F5A-BDF7-A1ABF6B42A1B}" type="presOf" srcId="{CD5222E4-AF48-42AA-AFBA-9C2CDA9AF01C}" destId="{4A3F1379-C326-4499-8EFD-D80BBEE11A2C}" srcOrd="0" destOrd="0" presId="urn:microsoft.com/office/officeart/2005/8/layout/process1"/>
    <dgm:cxn modelId="{D30EB7AA-FBF5-4082-AE78-3A52C3004F94}" type="presOf" srcId="{95D66510-3D86-4FA5-8663-95E48ECEC9E6}" destId="{E39AEE3E-46D4-43FF-89F6-F86FFD088F93}" srcOrd="1" destOrd="0" presId="urn:microsoft.com/office/officeart/2005/8/layout/process1"/>
    <dgm:cxn modelId="{ABD9A3F7-3C28-4AA1-84FA-5800F2781F1E}" type="presOf" srcId="{F0990E8F-74A1-46CB-B811-0F91BCEBACD9}" destId="{308C3F32-BD2B-4237-BFAA-789F826541EF}" srcOrd="1" destOrd="0" presId="urn:microsoft.com/office/officeart/2005/8/layout/process1"/>
    <dgm:cxn modelId="{30819E5B-F624-4BC6-A41B-AE6A7FDD1B44}" srcId="{E7B9A18F-8987-484D-A0DE-477475879E94}" destId="{633023B0-6742-43DF-9C4B-35A52BC53499}" srcOrd="4" destOrd="0" parTransId="{B8A10834-BE05-4EED-B5A5-EC025DC90E53}" sibTransId="{E16AB511-8208-45CA-A7DD-BE5399C29E71}"/>
    <dgm:cxn modelId="{BBC3E6B5-38B9-4EC0-8BA9-5882A49D24A6}" type="presOf" srcId="{E7B9A18F-8987-484D-A0DE-477475879E94}" destId="{55937893-B426-4022-A28C-957B91708A66}" srcOrd="0" destOrd="0" presId="urn:microsoft.com/office/officeart/2005/8/layout/process1"/>
    <dgm:cxn modelId="{47A6C2F6-A5DC-4D54-BA0D-44F42D169529}" srcId="{E7B9A18F-8987-484D-A0DE-477475879E94}" destId="{DBE12AA5-8ABF-4733-A9F1-9B3A365A76A8}" srcOrd="1" destOrd="0" parTransId="{B7871DE0-2A78-4990-8531-A639F42477BB}" sibTransId="{F0990E8F-74A1-46CB-B811-0F91BCEBACD9}"/>
    <dgm:cxn modelId="{30B7D4FB-4BDF-4DC5-9873-4BDCB01A7901}" type="presParOf" srcId="{55937893-B426-4022-A28C-957B91708A66}" destId="{4CFFB477-D02E-4565-B080-0CD3054B1613}" srcOrd="0" destOrd="0" presId="urn:microsoft.com/office/officeart/2005/8/layout/process1"/>
    <dgm:cxn modelId="{3F619EAF-E2B4-4661-A7E5-1872CCA705E9}" type="presParOf" srcId="{55937893-B426-4022-A28C-957B91708A66}" destId="{FBC8F63D-D0EF-466E-9B36-7B26AD36E348}" srcOrd="1" destOrd="0" presId="urn:microsoft.com/office/officeart/2005/8/layout/process1"/>
    <dgm:cxn modelId="{CC64F623-66A9-4CBE-8438-4CC8DFC554D3}" type="presParOf" srcId="{FBC8F63D-D0EF-466E-9B36-7B26AD36E348}" destId="{0B3B81B4-FB45-4295-BFDD-FDDDA3EC0EB9}" srcOrd="0" destOrd="0" presId="urn:microsoft.com/office/officeart/2005/8/layout/process1"/>
    <dgm:cxn modelId="{C665EC59-2C62-4E3B-9443-E81CD1BB58E9}" type="presParOf" srcId="{55937893-B426-4022-A28C-957B91708A66}" destId="{53571DBE-B253-494B-9412-A57916D11476}" srcOrd="2" destOrd="0" presId="urn:microsoft.com/office/officeart/2005/8/layout/process1"/>
    <dgm:cxn modelId="{581687D0-25EC-4DF1-9830-17A7C3730C8D}" type="presParOf" srcId="{55937893-B426-4022-A28C-957B91708A66}" destId="{1CC824EA-DA65-403C-8FC6-FE44496DBA3F}" srcOrd="3" destOrd="0" presId="urn:microsoft.com/office/officeart/2005/8/layout/process1"/>
    <dgm:cxn modelId="{33EA73F1-8350-4A42-BD24-536DBAA68678}" type="presParOf" srcId="{1CC824EA-DA65-403C-8FC6-FE44496DBA3F}" destId="{308C3F32-BD2B-4237-BFAA-789F826541EF}" srcOrd="0" destOrd="0" presId="urn:microsoft.com/office/officeart/2005/8/layout/process1"/>
    <dgm:cxn modelId="{F19680F1-3BC1-4F55-A8AB-025999586176}" type="presParOf" srcId="{55937893-B426-4022-A28C-957B91708A66}" destId="{4A3F1379-C326-4499-8EFD-D80BBEE11A2C}" srcOrd="4" destOrd="0" presId="urn:microsoft.com/office/officeart/2005/8/layout/process1"/>
    <dgm:cxn modelId="{2F4AF897-40CA-4F6D-8CDF-42AA85727FFF}" type="presParOf" srcId="{55937893-B426-4022-A28C-957B91708A66}" destId="{2C0D6316-C917-4522-8EC1-347AA2EA5D51}" srcOrd="5" destOrd="0" presId="urn:microsoft.com/office/officeart/2005/8/layout/process1"/>
    <dgm:cxn modelId="{36B4ED55-CE25-480D-AECA-9AC7B99151F7}" type="presParOf" srcId="{2C0D6316-C917-4522-8EC1-347AA2EA5D51}" destId="{1EAB8147-94EF-4AB7-BB7B-8AD766593324}" srcOrd="0" destOrd="0" presId="urn:microsoft.com/office/officeart/2005/8/layout/process1"/>
    <dgm:cxn modelId="{355B129E-F6EB-4A47-9576-ECD62BC8A66C}" type="presParOf" srcId="{55937893-B426-4022-A28C-957B91708A66}" destId="{583795FE-8BF6-482F-9EEE-158D0D79255C}" srcOrd="6" destOrd="0" presId="urn:microsoft.com/office/officeart/2005/8/layout/process1"/>
    <dgm:cxn modelId="{7417F19A-2CCD-4D5D-A3FB-D9F614CAB8BF}" type="presParOf" srcId="{55937893-B426-4022-A28C-957B91708A66}" destId="{C6B943B5-CA44-4A06-9E70-746BF364CE7E}" srcOrd="7" destOrd="0" presId="urn:microsoft.com/office/officeart/2005/8/layout/process1"/>
    <dgm:cxn modelId="{A7F21A0C-BEBA-4CDC-98FF-6C654374E3AA}" type="presParOf" srcId="{C6B943B5-CA44-4A06-9E70-746BF364CE7E}" destId="{E39AEE3E-46D4-43FF-89F6-F86FFD088F93}" srcOrd="0" destOrd="0" presId="urn:microsoft.com/office/officeart/2005/8/layout/process1"/>
    <dgm:cxn modelId="{6EAC77E6-CE90-4DF5-B39A-21486BBD3113}" type="presParOf" srcId="{55937893-B426-4022-A28C-957B91708A66}" destId="{FB3D0FDB-3EDA-4650-8324-3BBFD005E9E0}"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28D84B-B7A3-4F06-AB8B-822D5461DC9D}" type="doc">
      <dgm:prSet loTypeId="urn:microsoft.com/office/officeart/2005/8/layout/process1" loCatId="process" qsTypeId="urn:microsoft.com/office/officeart/2005/8/quickstyle/simple1" qsCatId="simple" csTypeId="urn:microsoft.com/office/officeart/2005/8/colors/accent1_2" csCatId="accent1" phldr="1"/>
      <dgm:spPr/>
    </dgm:pt>
    <dgm:pt modelId="{383D1739-18B7-4094-8D5D-013E4D6AF62C}">
      <dgm:prSet phldrT="[טקסט]"/>
      <dgm:spPr/>
      <dgm:t>
        <a:bodyPr/>
        <a:lstStyle/>
        <a:p>
          <a:pPr rtl="1"/>
          <a:r>
            <a:rPr lang="he-IL" dirty="0"/>
            <a:t>נמצא במצב </a:t>
          </a:r>
          <a:r>
            <a:rPr lang="en-US" dirty="0"/>
            <a:t>s</a:t>
          </a:r>
          <a:endParaRPr lang="he-IL" dirty="0"/>
        </a:p>
      </dgm:t>
    </dgm:pt>
    <dgm:pt modelId="{ED95AA15-952F-49E1-81B8-3838145AF868}" type="parTrans" cxnId="{557EBD38-0D00-4466-AFC3-889CF639E6A3}">
      <dgm:prSet/>
      <dgm:spPr/>
      <dgm:t>
        <a:bodyPr/>
        <a:lstStyle/>
        <a:p>
          <a:pPr rtl="1"/>
          <a:endParaRPr lang="he-IL"/>
        </a:p>
      </dgm:t>
    </dgm:pt>
    <dgm:pt modelId="{E9ECC879-F656-49E2-8362-2EAD3637CE7E}" type="sibTrans" cxnId="{557EBD38-0D00-4466-AFC3-889CF639E6A3}">
      <dgm:prSet/>
      <dgm:spPr/>
      <dgm:t>
        <a:bodyPr/>
        <a:lstStyle/>
        <a:p>
          <a:pPr rtl="1"/>
          <a:endParaRPr lang="he-IL"/>
        </a:p>
      </dgm:t>
    </dgm:pt>
    <dgm:pt modelId="{78A14ED6-2498-40EA-86D1-6461B0CA9EC9}">
      <dgm:prSet phldrT="[טקסט]"/>
      <dgm:spPr/>
      <dgm:t>
        <a:bodyPr/>
        <a:lstStyle/>
        <a:p>
          <a:pPr rtl="1"/>
          <a:r>
            <a:rPr lang="he-IL" dirty="0"/>
            <a:t>בוחר פעולה </a:t>
          </a:r>
          <a:r>
            <a:rPr lang="en-US" dirty="0"/>
            <a:t>a</a:t>
          </a:r>
          <a:r>
            <a:rPr lang="he-IL" dirty="0"/>
            <a:t> ומבצע אותה</a:t>
          </a:r>
        </a:p>
      </dgm:t>
    </dgm:pt>
    <dgm:pt modelId="{95127A13-3AD9-48CA-A205-0025A4D240E1}" type="parTrans" cxnId="{DE404718-DE55-4198-8D53-22CEE6A43F69}">
      <dgm:prSet/>
      <dgm:spPr/>
      <dgm:t>
        <a:bodyPr/>
        <a:lstStyle/>
        <a:p>
          <a:pPr rtl="1"/>
          <a:endParaRPr lang="he-IL"/>
        </a:p>
      </dgm:t>
    </dgm:pt>
    <dgm:pt modelId="{31074988-39F3-42CC-BC94-3CECA59F1A88}" type="sibTrans" cxnId="{DE404718-DE55-4198-8D53-22CEE6A43F69}">
      <dgm:prSet/>
      <dgm:spPr/>
      <dgm:t>
        <a:bodyPr/>
        <a:lstStyle/>
        <a:p>
          <a:pPr rtl="1"/>
          <a:endParaRPr lang="he-IL"/>
        </a:p>
      </dgm:t>
    </dgm:pt>
    <dgm:pt modelId="{9C08736D-6358-4621-9F29-2AD747176638}">
      <dgm:prSet phldrT="[טקסט]"/>
      <dgm:spPr/>
      <dgm:t>
        <a:bodyPr/>
        <a:lstStyle/>
        <a:p>
          <a:pPr rtl="1"/>
          <a:r>
            <a:rPr lang="he-IL" dirty="0"/>
            <a:t>מגיע למצב </a:t>
          </a:r>
          <a:r>
            <a:rPr lang="en-US" dirty="0"/>
            <a:t>s’</a:t>
          </a:r>
          <a:r>
            <a:rPr lang="he-IL" dirty="0"/>
            <a:t> </a:t>
          </a:r>
        </a:p>
      </dgm:t>
    </dgm:pt>
    <dgm:pt modelId="{B3DF7D29-102D-41C8-8610-0D3D0B1C9DCB}" type="parTrans" cxnId="{10B4BEBF-D2E6-4692-A647-048A5E150956}">
      <dgm:prSet/>
      <dgm:spPr/>
      <dgm:t>
        <a:bodyPr/>
        <a:lstStyle/>
        <a:p>
          <a:pPr rtl="1"/>
          <a:endParaRPr lang="he-IL"/>
        </a:p>
      </dgm:t>
    </dgm:pt>
    <dgm:pt modelId="{7C2C14BA-E6DB-47D5-8FC6-BD8D7F7E87A1}" type="sibTrans" cxnId="{10B4BEBF-D2E6-4692-A647-048A5E150956}">
      <dgm:prSet/>
      <dgm:spPr/>
      <dgm:t>
        <a:bodyPr/>
        <a:lstStyle/>
        <a:p>
          <a:pPr rtl="1"/>
          <a:endParaRPr lang="he-IL"/>
        </a:p>
      </dgm:t>
    </dgm:pt>
    <dgm:pt modelId="{A4CFADFA-8D01-4D1E-B8A0-94863EDC81BB}">
      <dgm:prSet phldrT="[טקסט]"/>
      <dgm:spPr/>
      <dgm:t>
        <a:bodyPr/>
        <a:lstStyle/>
        <a:p>
          <a:pPr rtl="1"/>
          <a:r>
            <a:rPr lang="he-IL" dirty="0"/>
            <a:t>מקבל </a:t>
          </a:r>
          <a:r>
            <a:rPr lang="en-US" dirty="0"/>
            <a:t>reward</a:t>
          </a:r>
          <a:r>
            <a:rPr lang="he-IL" dirty="0"/>
            <a:t> של </a:t>
          </a:r>
          <a:r>
            <a:rPr lang="en-US" dirty="0"/>
            <a:t>R(</a:t>
          </a:r>
          <a:r>
            <a:rPr lang="en-US" dirty="0" err="1"/>
            <a:t>s,a,s</a:t>
          </a:r>
          <a:r>
            <a:rPr lang="en-US" dirty="0"/>
            <a:t>’)</a:t>
          </a:r>
          <a:endParaRPr lang="he-IL" dirty="0"/>
        </a:p>
      </dgm:t>
    </dgm:pt>
    <dgm:pt modelId="{9A511F6A-01C7-415F-9D91-2044B6DD0425}" type="parTrans" cxnId="{7DC8D804-04E5-4CFB-A9C1-02094C5032F9}">
      <dgm:prSet/>
      <dgm:spPr/>
      <dgm:t>
        <a:bodyPr/>
        <a:lstStyle/>
        <a:p>
          <a:pPr rtl="1"/>
          <a:endParaRPr lang="he-IL"/>
        </a:p>
      </dgm:t>
    </dgm:pt>
    <dgm:pt modelId="{3A1A1F09-B9DA-49FF-AACB-C8F9B7B25DCC}" type="sibTrans" cxnId="{7DC8D804-04E5-4CFB-A9C1-02094C5032F9}">
      <dgm:prSet/>
      <dgm:spPr/>
      <dgm:t>
        <a:bodyPr/>
        <a:lstStyle/>
        <a:p>
          <a:pPr rtl="1"/>
          <a:endParaRPr lang="he-IL"/>
        </a:p>
      </dgm:t>
    </dgm:pt>
    <dgm:pt modelId="{32074A8A-5203-4FFF-955E-01222198E9A9}">
      <dgm:prSet phldrT="[טקסט]"/>
      <dgm:spPr/>
      <dgm:t>
        <a:bodyPr/>
        <a:lstStyle/>
        <a:p>
          <a:pPr rtl="1"/>
          <a:r>
            <a:rPr lang="he-IL" dirty="0"/>
            <a:t>מעדכן את ה-</a:t>
          </a:r>
          <a:r>
            <a:rPr lang="en-US" dirty="0"/>
            <a:t>Q Table</a:t>
          </a:r>
          <a:r>
            <a:rPr lang="he-IL" dirty="0"/>
            <a:t> שלו בעזרת ה-</a:t>
          </a:r>
          <a:r>
            <a:rPr lang="en-US" dirty="0"/>
            <a:t>reward</a:t>
          </a:r>
          <a:r>
            <a:rPr lang="he-IL" dirty="0"/>
            <a:t> שקיבל</a:t>
          </a:r>
        </a:p>
      </dgm:t>
    </dgm:pt>
    <dgm:pt modelId="{E2EC5B3B-5F36-4640-8DD1-7AC2B232C19D}" type="parTrans" cxnId="{25B1A67F-3CB3-4BA6-B7F1-0F1F59DD1DCC}">
      <dgm:prSet/>
      <dgm:spPr/>
      <dgm:t>
        <a:bodyPr/>
        <a:lstStyle/>
        <a:p>
          <a:pPr rtl="1"/>
          <a:endParaRPr lang="he-IL"/>
        </a:p>
      </dgm:t>
    </dgm:pt>
    <dgm:pt modelId="{ACB65832-5DC7-49C5-8255-0A910680854B}" type="sibTrans" cxnId="{25B1A67F-3CB3-4BA6-B7F1-0F1F59DD1DCC}">
      <dgm:prSet/>
      <dgm:spPr/>
      <dgm:t>
        <a:bodyPr/>
        <a:lstStyle/>
        <a:p>
          <a:pPr rtl="1"/>
          <a:endParaRPr lang="he-IL"/>
        </a:p>
      </dgm:t>
    </dgm:pt>
    <dgm:pt modelId="{9CAE9364-35F1-4A05-8268-BF4CB5BAF96B}" type="pres">
      <dgm:prSet presAssocID="{3328D84B-B7A3-4F06-AB8B-822D5461DC9D}" presName="Name0" presStyleCnt="0">
        <dgm:presLayoutVars>
          <dgm:dir/>
          <dgm:resizeHandles val="exact"/>
        </dgm:presLayoutVars>
      </dgm:prSet>
      <dgm:spPr/>
    </dgm:pt>
    <dgm:pt modelId="{369D38AD-A639-4D05-A1F5-FE1B24662031}" type="pres">
      <dgm:prSet presAssocID="{383D1739-18B7-4094-8D5D-013E4D6AF62C}" presName="node" presStyleLbl="node1" presStyleIdx="0" presStyleCnt="5">
        <dgm:presLayoutVars>
          <dgm:bulletEnabled val="1"/>
        </dgm:presLayoutVars>
      </dgm:prSet>
      <dgm:spPr/>
      <dgm:t>
        <a:bodyPr/>
        <a:lstStyle/>
        <a:p>
          <a:pPr rtl="1"/>
          <a:endParaRPr lang="he-IL"/>
        </a:p>
      </dgm:t>
    </dgm:pt>
    <dgm:pt modelId="{0702DB74-78A8-4616-B09F-9C5ACA9F6837}" type="pres">
      <dgm:prSet presAssocID="{E9ECC879-F656-49E2-8362-2EAD3637CE7E}" presName="sibTrans" presStyleLbl="sibTrans2D1" presStyleIdx="0" presStyleCnt="4"/>
      <dgm:spPr/>
      <dgm:t>
        <a:bodyPr/>
        <a:lstStyle/>
        <a:p>
          <a:pPr rtl="1"/>
          <a:endParaRPr lang="he-IL"/>
        </a:p>
      </dgm:t>
    </dgm:pt>
    <dgm:pt modelId="{D797C766-9704-4401-AFD0-E530C7C1A6DB}" type="pres">
      <dgm:prSet presAssocID="{E9ECC879-F656-49E2-8362-2EAD3637CE7E}" presName="connectorText" presStyleLbl="sibTrans2D1" presStyleIdx="0" presStyleCnt="4"/>
      <dgm:spPr/>
      <dgm:t>
        <a:bodyPr/>
        <a:lstStyle/>
        <a:p>
          <a:pPr rtl="1"/>
          <a:endParaRPr lang="he-IL"/>
        </a:p>
      </dgm:t>
    </dgm:pt>
    <dgm:pt modelId="{FA1B2BB9-9F7F-4FB0-AE84-1094E971B14B}" type="pres">
      <dgm:prSet presAssocID="{78A14ED6-2498-40EA-86D1-6461B0CA9EC9}" presName="node" presStyleLbl="node1" presStyleIdx="1" presStyleCnt="5">
        <dgm:presLayoutVars>
          <dgm:bulletEnabled val="1"/>
        </dgm:presLayoutVars>
      </dgm:prSet>
      <dgm:spPr/>
      <dgm:t>
        <a:bodyPr/>
        <a:lstStyle/>
        <a:p>
          <a:pPr rtl="1"/>
          <a:endParaRPr lang="he-IL"/>
        </a:p>
      </dgm:t>
    </dgm:pt>
    <dgm:pt modelId="{6FAF2BD8-008C-45E1-B579-892FDE32B29F}" type="pres">
      <dgm:prSet presAssocID="{31074988-39F3-42CC-BC94-3CECA59F1A88}" presName="sibTrans" presStyleLbl="sibTrans2D1" presStyleIdx="1" presStyleCnt="4"/>
      <dgm:spPr/>
      <dgm:t>
        <a:bodyPr/>
        <a:lstStyle/>
        <a:p>
          <a:pPr rtl="1"/>
          <a:endParaRPr lang="he-IL"/>
        </a:p>
      </dgm:t>
    </dgm:pt>
    <dgm:pt modelId="{BB44A227-BC4C-43FB-A5E2-F8194310FB35}" type="pres">
      <dgm:prSet presAssocID="{31074988-39F3-42CC-BC94-3CECA59F1A88}" presName="connectorText" presStyleLbl="sibTrans2D1" presStyleIdx="1" presStyleCnt="4"/>
      <dgm:spPr/>
      <dgm:t>
        <a:bodyPr/>
        <a:lstStyle/>
        <a:p>
          <a:pPr rtl="1"/>
          <a:endParaRPr lang="he-IL"/>
        </a:p>
      </dgm:t>
    </dgm:pt>
    <dgm:pt modelId="{7804AC2D-7C22-4FC8-A080-60B195D0A9B5}" type="pres">
      <dgm:prSet presAssocID="{9C08736D-6358-4621-9F29-2AD747176638}" presName="node" presStyleLbl="node1" presStyleIdx="2" presStyleCnt="5">
        <dgm:presLayoutVars>
          <dgm:bulletEnabled val="1"/>
        </dgm:presLayoutVars>
      </dgm:prSet>
      <dgm:spPr/>
      <dgm:t>
        <a:bodyPr/>
        <a:lstStyle/>
        <a:p>
          <a:pPr rtl="1"/>
          <a:endParaRPr lang="he-IL"/>
        </a:p>
      </dgm:t>
    </dgm:pt>
    <dgm:pt modelId="{21BE58FE-37D5-4047-A84D-926426E1263C}" type="pres">
      <dgm:prSet presAssocID="{7C2C14BA-E6DB-47D5-8FC6-BD8D7F7E87A1}" presName="sibTrans" presStyleLbl="sibTrans2D1" presStyleIdx="2" presStyleCnt="4"/>
      <dgm:spPr/>
      <dgm:t>
        <a:bodyPr/>
        <a:lstStyle/>
        <a:p>
          <a:pPr rtl="1"/>
          <a:endParaRPr lang="he-IL"/>
        </a:p>
      </dgm:t>
    </dgm:pt>
    <dgm:pt modelId="{D08D70EB-BACE-4C30-955B-E5EF0A389684}" type="pres">
      <dgm:prSet presAssocID="{7C2C14BA-E6DB-47D5-8FC6-BD8D7F7E87A1}" presName="connectorText" presStyleLbl="sibTrans2D1" presStyleIdx="2" presStyleCnt="4"/>
      <dgm:spPr/>
      <dgm:t>
        <a:bodyPr/>
        <a:lstStyle/>
        <a:p>
          <a:pPr rtl="1"/>
          <a:endParaRPr lang="he-IL"/>
        </a:p>
      </dgm:t>
    </dgm:pt>
    <dgm:pt modelId="{83347248-B018-4F87-BD51-BCDF38564684}" type="pres">
      <dgm:prSet presAssocID="{A4CFADFA-8D01-4D1E-B8A0-94863EDC81BB}" presName="node" presStyleLbl="node1" presStyleIdx="3" presStyleCnt="5">
        <dgm:presLayoutVars>
          <dgm:bulletEnabled val="1"/>
        </dgm:presLayoutVars>
      </dgm:prSet>
      <dgm:spPr/>
      <dgm:t>
        <a:bodyPr/>
        <a:lstStyle/>
        <a:p>
          <a:pPr rtl="1"/>
          <a:endParaRPr lang="he-IL"/>
        </a:p>
      </dgm:t>
    </dgm:pt>
    <dgm:pt modelId="{3240240B-35C0-4DE9-8C34-D3AAE9B44F57}" type="pres">
      <dgm:prSet presAssocID="{3A1A1F09-B9DA-49FF-AACB-C8F9B7B25DCC}" presName="sibTrans" presStyleLbl="sibTrans2D1" presStyleIdx="3" presStyleCnt="4"/>
      <dgm:spPr/>
      <dgm:t>
        <a:bodyPr/>
        <a:lstStyle/>
        <a:p>
          <a:pPr rtl="1"/>
          <a:endParaRPr lang="he-IL"/>
        </a:p>
      </dgm:t>
    </dgm:pt>
    <dgm:pt modelId="{CA8D26FC-E7A8-45F6-8331-4271A9345410}" type="pres">
      <dgm:prSet presAssocID="{3A1A1F09-B9DA-49FF-AACB-C8F9B7B25DCC}" presName="connectorText" presStyleLbl="sibTrans2D1" presStyleIdx="3" presStyleCnt="4"/>
      <dgm:spPr/>
      <dgm:t>
        <a:bodyPr/>
        <a:lstStyle/>
        <a:p>
          <a:pPr rtl="1"/>
          <a:endParaRPr lang="he-IL"/>
        </a:p>
      </dgm:t>
    </dgm:pt>
    <dgm:pt modelId="{9DD5938D-2385-4C1D-9251-162BDB451FA8}" type="pres">
      <dgm:prSet presAssocID="{32074A8A-5203-4FFF-955E-01222198E9A9}" presName="node" presStyleLbl="node1" presStyleIdx="4" presStyleCnt="5">
        <dgm:presLayoutVars>
          <dgm:bulletEnabled val="1"/>
        </dgm:presLayoutVars>
      </dgm:prSet>
      <dgm:spPr/>
      <dgm:t>
        <a:bodyPr/>
        <a:lstStyle/>
        <a:p>
          <a:pPr rtl="1"/>
          <a:endParaRPr lang="he-IL"/>
        </a:p>
      </dgm:t>
    </dgm:pt>
  </dgm:ptLst>
  <dgm:cxnLst>
    <dgm:cxn modelId="{13674DCA-CC3F-42BD-8BE6-ABEB7774E0B1}" type="presOf" srcId="{9C08736D-6358-4621-9F29-2AD747176638}" destId="{7804AC2D-7C22-4FC8-A080-60B195D0A9B5}" srcOrd="0" destOrd="0" presId="urn:microsoft.com/office/officeart/2005/8/layout/process1"/>
    <dgm:cxn modelId="{C25E80ED-B879-472C-96C5-43DD6735CB6A}" type="presOf" srcId="{31074988-39F3-42CC-BC94-3CECA59F1A88}" destId="{6FAF2BD8-008C-45E1-B579-892FDE32B29F}" srcOrd="0" destOrd="0" presId="urn:microsoft.com/office/officeart/2005/8/layout/process1"/>
    <dgm:cxn modelId="{A6DD7BE4-E200-43F5-A217-F38B25CB6D89}" type="presOf" srcId="{383D1739-18B7-4094-8D5D-013E4D6AF62C}" destId="{369D38AD-A639-4D05-A1F5-FE1B24662031}" srcOrd="0" destOrd="0" presId="urn:microsoft.com/office/officeart/2005/8/layout/process1"/>
    <dgm:cxn modelId="{314CB9D4-2B26-4043-A084-7B4A0939B033}" type="presOf" srcId="{78A14ED6-2498-40EA-86D1-6461B0CA9EC9}" destId="{FA1B2BB9-9F7F-4FB0-AE84-1094E971B14B}" srcOrd="0" destOrd="0" presId="urn:microsoft.com/office/officeart/2005/8/layout/process1"/>
    <dgm:cxn modelId="{2BEA9E26-8745-4F7C-8940-B9055444C2D3}" type="presOf" srcId="{7C2C14BA-E6DB-47D5-8FC6-BD8D7F7E87A1}" destId="{21BE58FE-37D5-4047-A84D-926426E1263C}" srcOrd="0" destOrd="0" presId="urn:microsoft.com/office/officeart/2005/8/layout/process1"/>
    <dgm:cxn modelId="{10B4BEBF-D2E6-4692-A647-048A5E150956}" srcId="{3328D84B-B7A3-4F06-AB8B-822D5461DC9D}" destId="{9C08736D-6358-4621-9F29-2AD747176638}" srcOrd="2" destOrd="0" parTransId="{B3DF7D29-102D-41C8-8610-0D3D0B1C9DCB}" sibTransId="{7C2C14BA-E6DB-47D5-8FC6-BD8D7F7E87A1}"/>
    <dgm:cxn modelId="{7DC8D804-04E5-4CFB-A9C1-02094C5032F9}" srcId="{3328D84B-B7A3-4F06-AB8B-822D5461DC9D}" destId="{A4CFADFA-8D01-4D1E-B8A0-94863EDC81BB}" srcOrd="3" destOrd="0" parTransId="{9A511F6A-01C7-415F-9D91-2044B6DD0425}" sibTransId="{3A1A1F09-B9DA-49FF-AACB-C8F9B7B25DCC}"/>
    <dgm:cxn modelId="{557EBD38-0D00-4466-AFC3-889CF639E6A3}" srcId="{3328D84B-B7A3-4F06-AB8B-822D5461DC9D}" destId="{383D1739-18B7-4094-8D5D-013E4D6AF62C}" srcOrd="0" destOrd="0" parTransId="{ED95AA15-952F-49E1-81B8-3838145AF868}" sibTransId="{E9ECC879-F656-49E2-8362-2EAD3637CE7E}"/>
    <dgm:cxn modelId="{B888AD8C-0263-44F3-B1A5-2698064751DF}" type="presOf" srcId="{E9ECC879-F656-49E2-8362-2EAD3637CE7E}" destId="{0702DB74-78A8-4616-B09F-9C5ACA9F6837}" srcOrd="0" destOrd="0" presId="urn:microsoft.com/office/officeart/2005/8/layout/process1"/>
    <dgm:cxn modelId="{5DF01193-FBC9-46C0-A972-75E99B23FEA7}" type="presOf" srcId="{3328D84B-B7A3-4F06-AB8B-822D5461DC9D}" destId="{9CAE9364-35F1-4A05-8268-BF4CB5BAF96B}" srcOrd="0" destOrd="0" presId="urn:microsoft.com/office/officeart/2005/8/layout/process1"/>
    <dgm:cxn modelId="{02E008C4-0616-4B8D-BD10-00E4A485D7A9}" type="presOf" srcId="{3A1A1F09-B9DA-49FF-AACB-C8F9B7B25DCC}" destId="{3240240B-35C0-4DE9-8C34-D3AAE9B44F57}" srcOrd="0" destOrd="0" presId="urn:microsoft.com/office/officeart/2005/8/layout/process1"/>
    <dgm:cxn modelId="{E67207B6-1A92-4969-BA20-EDDE7182CC70}" type="presOf" srcId="{A4CFADFA-8D01-4D1E-B8A0-94863EDC81BB}" destId="{83347248-B018-4F87-BD51-BCDF38564684}" srcOrd="0" destOrd="0" presId="urn:microsoft.com/office/officeart/2005/8/layout/process1"/>
    <dgm:cxn modelId="{FD0802B3-46BE-46CB-A05D-BF1264B57DAD}" type="presOf" srcId="{3A1A1F09-B9DA-49FF-AACB-C8F9B7B25DCC}" destId="{CA8D26FC-E7A8-45F6-8331-4271A9345410}" srcOrd="1" destOrd="0" presId="urn:microsoft.com/office/officeart/2005/8/layout/process1"/>
    <dgm:cxn modelId="{931FC5BC-4C4C-4B63-9D2F-8579B4CC9C2C}" type="presOf" srcId="{31074988-39F3-42CC-BC94-3CECA59F1A88}" destId="{BB44A227-BC4C-43FB-A5E2-F8194310FB35}" srcOrd="1" destOrd="0" presId="urn:microsoft.com/office/officeart/2005/8/layout/process1"/>
    <dgm:cxn modelId="{E9327DB7-A010-4793-AC76-6FB2F365E060}" type="presOf" srcId="{7C2C14BA-E6DB-47D5-8FC6-BD8D7F7E87A1}" destId="{D08D70EB-BACE-4C30-955B-E5EF0A389684}" srcOrd="1" destOrd="0" presId="urn:microsoft.com/office/officeart/2005/8/layout/process1"/>
    <dgm:cxn modelId="{25B1A67F-3CB3-4BA6-B7F1-0F1F59DD1DCC}" srcId="{3328D84B-B7A3-4F06-AB8B-822D5461DC9D}" destId="{32074A8A-5203-4FFF-955E-01222198E9A9}" srcOrd="4" destOrd="0" parTransId="{E2EC5B3B-5F36-4640-8DD1-7AC2B232C19D}" sibTransId="{ACB65832-5DC7-49C5-8255-0A910680854B}"/>
    <dgm:cxn modelId="{7608EDAF-1F62-4352-AB57-DB8040B8E983}" type="presOf" srcId="{E9ECC879-F656-49E2-8362-2EAD3637CE7E}" destId="{D797C766-9704-4401-AFD0-E530C7C1A6DB}" srcOrd="1" destOrd="0" presId="urn:microsoft.com/office/officeart/2005/8/layout/process1"/>
    <dgm:cxn modelId="{DE404718-DE55-4198-8D53-22CEE6A43F69}" srcId="{3328D84B-B7A3-4F06-AB8B-822D5461DC9D}" destId="{78A14ED6-2498-40EA-86D1-6461B0CA9EC9}" srcOrd="1" destOrd="0" parTransId="{95127A13-3AD9-48CA-A205-0025A4D240E1}" sibTransId="{31074988-39F3-42CC-BC94-3CECA59F1A88}"/>
    <dgm:cxn modelId="{261C74CF-365B-4BFC-AAC5-9BB600B0CB86}" type="presOf" srcId="{32074A8A-5203-4FFF-955E-01222198E9A9}" destId="{9DD5938D-2385-4C1D-9251-162BDB451FA8}" srcOrd="0" destOrd="0" presId="urn:microsoft.com/office/officeart/2005/8/layout/process1"/>
    <dgm:cxn modelId="{AFA23648-719E-48A6-96AF-D544E237C988}" type="presParOf" srcId="{9CAE9364-35F1-4A05-8268-BF4CB5BAF96B}" destId="{369D38AD-A639-4D05-A1F5-FE1B24662031}" srcOrd="0" destOrd="0" presId="urn:microsoft.com/office/officeart/2005/8/layout/process1"/>
    <dgm:cxn modelId="{7FA46B36-945E-4F62-AEA2-CEA63897C2F2}" type="presParOf" srcId="{9CAE9364-35F1-4A05-8268-BF4CB5BAF96B}" destId="{0702DB74-78A8-4616-B09F-9C5ACA9F6837}" srcOrd="1" destOrd="0" presId="urn:microsoft.com/office/officeart/2005/8/layout/process1"/>
    <dgm:cxn modelId="{1E40C504-2A74-4200-9E65-CD5220691F54}" type="presParOf" srcId="{0702DB74-78A8-4616-B09F-9C5ACA9F6837}" destId="{D797C766-9704-4401-AFD0-E530C7C1A6DB}" srcOrd="0" destOrd="0" presId="urn:microsoft.com/office/officeart/2005/8/layout/process1"/>
    <dgm:cxn modelId="{F8EC45AB-11C4-4516-AC5C-09741A8B3C18}" type="presParOf" srcId="{9CAE9364-35F1-4A05-8268-BF4CB5BAF96B}" destId="{FA1B2BB9-9F7F-4FB0-AE84-1094E971B14B}" srcOrd="2" destOrd="0" presId="urn:microsoft.com/office/officeart/2005/8/layout/process1"/>
    <dgm:cxn modelId="{CFEB692D-D775-4910-A95F-FDB9ECA95A9C}" type="presParOf" srcId="{9CAE9364-35F1-4A05-8268-BF4CB5BAF96B}" destId="{6FAF2BD8-008C-45E1-B579-892FDE32B29F}" srcOrd="3" destOrd="0" presId="urn:microsoft.com/office/officeart/2005/8/layout/process1"/>
    <dgm:cxn modelId="{AA29B3CB-BD57-4977-B643-E9CB0B39A61F}" type="presParOf" srcId="{6FAF2BD8-008C-45E1-B579-892FDE32B29F}" destId="{BB44A227-BC4C-43FB-A5E2-F8194310FB35}" srcOrd="0" destOrd="0" presId="urn:microsoft.com/office/officeart/2005/8/layout/process1"/>
    <dgm:cxn modelId="{4BB1DAB2-1971-4C07-ACE4-735304585129}" type="presParOf" srcId="{9CAE9364-35F1-4A05-8268-BF4CB5BAF96B}" destId="{7804AC2D-7C22-4FC8-A080-60B195D0A9B5}" srcOrd="4" destOrd="0" presId="urn:microsoft.com/office/officeart/2005/8/layout/process1"/>
    <dgm:cxn modelId="{722144E1-2469-47D6-810C-C4D6262FB6D0}" type="presParOf" srcId="{9CAE9364-35F1-4A05-8268-BF4CB5BAF96B}" destId="{21BE58FE-37D5-4047-A84D-926426E1263C}" srcOrd="5" destOrd="0" presId="urn:microsoft.com/office/officeart/2005/8/layout/process1"/>
    <dgm:cxn modelId="{2317BEBB-9DC1-406D-B890-241A2D4A5007}" type="presParOf" srcId="{21BE58FE-37D5-4047-A84D-926426E1263C}" destId="{D08D70EB-BACE-4C30-955B-E5EF0A389684}" srcOrd="0" destOrd="0" presId="urn:microsoft.com/office/officeart/2005/8/layout/process1"/>
    <dgm:cxn modelId="{4AF98200-895D-4E01-8225-4C23E5E98F92}" type="presParOf" srcId="{9CAE9364-35F1-4A05-8268-BF4CB5BAF96B}" destId="{83347248-B018-4F87-BD51-BCDF38564684}" srcOrd="6" destOrd="0" presId="urn:microsoft.com/office/officeart/2005/8/layout/process1"/>
    <dgm:cxn modelId="{C466E50F-DFAD-4CFD-845E-ADD73AE26EA5}" type="presParOf" srcId="{9CAE9364-35F1-4A05-8268-BF4CB5BAF96B}" destId="{3240240B-35C0-4DE9-8C34-D3AAE9B44F57}" srcOrd="7" destOrd="0" presId="urn:microsoft.com/office/officeart/2005/8/layout/process1"/>
    <dgm:cxn modelId="{E4FE2456-1F4A-4DDA-938E-E6B568D00938}" type="presParOf" srcId="{3240240B-35C0-4DE9-8C34-D3AAE9B44F57}" destId="{CA8D26FC-E7A8-45F6-8331-4271A9345410}" srcOrd="0" destOrd="0" presId="urn:microsoft.com/office/officeart/2005/8/layout/process1"/>
    <dgm:cxn modelId="{73D1C3D5-77B5-4227-A9DC-30031FDD8C6D}" type="presParOf" srcId="{9CAE9364-35F1-4A05-8268-BF4CB5BAF96B}" destId="{9DD5938D-2385-4C1D-9251-162BDB451FA8}"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FFB477-D02E-4565-B080-0CD3054B1613}">
      <dsp:nvSpPr>
        <dsp:cNvPr id="0" name=""/>
        <dsp:cNvSpPr/>
      </dsp:nvSpPr>
      <dsp:spPr>
        <a:xfrm>
          <a:off x="3968" y="1010372"/>
          <a:ext cx="1230312" cy="153404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a:t>Run start</a:t>
          </a:r>
        </a:p>
      </dsp:txBody>
      <dsp:txXfrm>
        <a:off x="40003" y="1046407"/>
        <a:ext cx="1158242" cy="1461975"/>
      </dsp:txXfrm>
    </dsp:sp>
    <dsp:sp modelId="{FBC8F63D-D0EF-466E-9B36-7B26AD36E348}">
      <dsp:nvSpPr>
        <dsp:cNvPr id="0" name=""/>
        <dsp:cNvSpPr/>
      </dsp:nvSpPr>
      <dsp:spPr>
        <a:xfrm>
          <a:off x="1357312" y="1624836"/>
          <a:ext cx="260826" cy="3051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1357312" y="1685859"/>
        <a:ext cx="182578" cy="183071"/>
      </dsp:txXfrm>
    </dsp:sp>
    <dsp:sp modelId="{53571DBE-B253-494B-9412-A57916D11476}">
      <dsp:nvSpPr>
        <dsp:cNvPr id="0" name=""/>
        <dsp:cNvSpPr/>
      </dsp:nvSpPr>
      <dsp:spPr>
        <a:xfrm>
          <a:off x="1726406" y="1010372"/>
          <a:ext cx="1230312" cy="153404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Create new Q table</a:t>
          </a:r>
        </a:p>
      </dsp:txBody>
      <dsp:txXfrm>
        <a:off x="1762441" y="1046407"/>
        <a:ext cx="1158242" cy="1461975"/>
      </dsp:txXfrm>
    </dsp:sp>
    <dsp:sp modelId="{1CC824EA-DA65-403C-8FC6-FE44496DBA3F}">
      <dsp:nvSpPr>
        <dsp:cNvPr id="0" name=""/>
        <dsp:cNvSpPr/>
      </dsp:nvSpPr>
      <dsp:spPr>
        <a:xfrm>
          <a:off x="3079750" y="1624836"/>
          <a:ext cx="260826" cy="3051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3079750" y="1685859"/>
        <a:ext cx="182578" cy="183071"/>
      </dsp:txXfrm>
    </dsp:sp>
    <dsp:sp modelId="{4A3F1379-C326-4499-8EFD-D80BBEE11A2C}">
      <dsp:nvSpPr>
        <dsp:cNvPr id="0" name=""/>
        <dsp:cNvSpPr/>
      </dsp:nvSpPr>
      <dsp:spPr>
        <a:xfrm>
          <a:off x="3448843" y="1010372"/>
          <a:ext cx="1230312" cy="153404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Build random world and place Mario at random position</a:t>
          </a:r>
        </a:p>
      </dsp:txBody>
      <dsp:txXfrm>
        <a:off x="3484878" y="1046407"/>
        <a:ext cx="1158242" cy="1461975"/>
      </dsp:txXfrm>
    </dsp:sp>
    <dsp:sp modelId="{2C0D6316-C917-4522-8EC1-347AA2EA5D51}">
      <dsp:nvSpPr>
        <dsp:cNvPr id="0" name=""/>
        <dsp:cNvSpPr/>
      </dsp:nvSpPr>
      <dsp:spPr>
        <a:xfrm>
          <a:off x="4802187" y="1624836"/>
          <a:ext cx="260826" cy="3051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4802187" y="1685859"/>
        <a:ext cx="182578" cy="183071"/>
      </dsp:txXfrm>
    </dsp:sp>
    <dsp:sp modelId="{583795FE-8BF6-482F-9EEE-158D0D79255C}">
      <dsp:nvSpPr>
        <dsp:cNvPr id="0" name=""/>
        <dsp:cNvSpPr/>
      </dsp:nvSpPr>
      <dsp:spPr>
        <a:xfrm>
          <a:off x="5171281" y="1010372"/>
          <a:ext cx="1230312" cy="153404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Run episode</a:t>
          </a:r>
        </a:p>
      </dsp:txBody>
      <dsp:txXfrm>
        <a:off x="5207316" y="1046407"/>
        <a:ext cx="1158242" cy="1461975"/>
      </dsp:txXfrm>
    </dsp:sp>
    <dsp:sp modelId="{C6B943B5-CA44-4A06-9E70-746BF364CE7E}">
      <dsp:nvSpPr>
        <dsp:cNvPr id="0" name=""/>
        <dsp:cNvSpPr/>
      </dsp:nvSpPr>
      <dsp:spPr>
        <a:xfrm>
          <a:off x="6524624" y="1624836"/>
          <a:ext cx="260826" cy="3051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6524624" y="1685859"/>
        <a:ext cx="182578" cy="183071"/>
      </dsp:txXfrm>
    </dsp:sp>
    <dsp:sp modelId="{FB3D0FDB-3EDA-4650-8324-3BBFD005E9E0}">
      <dsp:nvSpPr>
        <dsp:cNvPr id="0" name=""/>
        <dsp:cNvSpPr/>
      </dsp:nvSpPr>
      <dsp:spPr>
        <a:xfrm>
          <a:off x="6893718" y="1010372"/>
          <a:ext cx="1230312" cy="153404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a:solidFill>
                <a:schemeClr val="accent2"/>
              </a:solidFill>
            </a:rPr>
            <a:t>Run end</a:t>
          </a:r>
        </a:p>
      </dsp:txBody>
      <dsp:txXfrm>
        <a:off x="6929753" y="1046407"/>
        <a:ext cx="1158242" cy="14619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9D38AD-A639-4D05-A1F5-FE1B24662031}">
      <dsp:nvSpPr>
        <dsp:cNvPr id="0" name=""/>
        <dsp:cNvSpPr/>
      </dsp:nvSpPr>
      <dsp:spPr>
        <a:xfrm>
          <a:off x="4820" y="1276771"/>
          <a:ext cx="1494397" cy="148505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1">
            <a:lnSpc>
              <a:spcPct val="90000"/>
            </a:lnSpc>
            <a:spcBef>
              <a:spcPct val="0"/>
            </a:spcBef>
            <a:spcAft>
              <a:spcPct val="35000"/>
            </a:spcAft>
          </a:pPr>
          <a:r>
            <a:rPr lang="he-IL" sz="1800" kern="1200" dirty="0"/>
            <a:t>נמצא במצב </a:t>
          </a:r>
          <a:r>
            <a:rPr lang="en-US" sz="1800" kern="1200" dirty="0"/>
            <a:t>s</a:t>
          </a:r>
          <a:endParaRPr lang="he-IL" sz="1800" kern="1200" dirty="0"/>
        </a:p>
      </dsp:txBody>
      <dsp:txXfrm>
        <a:off x="48316" y="1320267"/>
        <a:ext cx="1407405" cy="1398065"/>
      </dsp:txXfrm>
    </dsp:sp>
    <dsp:sp modelId="{0702DB74-78A8-4616-B09F-9C5ACA9F6837}">
      <dsp:nvSpPr>
        <dsp:cNvPr id="0" name=""/>
        <dsp:cNvSpPr/>
      </dsp:nvSpPr>
      <dsp:spPr>
        <a:xfrm>
          <a:off x="1648657" y="1833994"/>
          <a:ext cx="316812" cy="37061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rtl="1">
            <a:lnSpc>
              <a:spcPct val="90000"/>
            </a:lnSpc>
            <a:spcBef>
              <a:spcPct val="0"/>
            </a:spcBef>
            <a:spcAft>
              <a:spcPct val="35000"/>
            </a:spcAft>
          </a:pPr>
          <a:endParaRPr lang="he-IL" sz="1400" kern="1200"/>
        </a:p>
      </dsp:txBody>
      <dsp:txXfrm>
        <a:off x="1648657" y="1908116"/>
        <a:ext cx="221768" cy="222366"/>
      </dsp:txXfrm>
    </dsp:sp>
    <dsp:sp modelId="{FA1B2BB9-9F7F-4FB0-AE84-1094E971B14B}">
      <dsp:nvSpPr>
        <dsp:cNvPr id="0" name=""/>
        <dsp:cNvSpPr/>
      </dsp:nvSpPr>
      <dsp:spPr>
        <a:xfrm>
          <a:off x="2096976" y="1276771"/>
          <a:ext cx="1494397" cy="148505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1">
            <a:lnSpc>
              <a:spcPct val="90000"/>
            </a:lnSpc>
            <a:spcBef>
              <a:spcPct val="0"/>
            </a:spcBef>
            <a:spcAft>
              <a:spcPct val="35000"/>
            </a:spcAft>
          </a:pPr>
          <a:r>
            <a:rPr lang="he-IL" sz="1800" kern="1200" dirty="0"/>
            <a:t>בוחר פעולה </a:t>
          </a:r>
          <a:r>
            <a:rPr lang="en-US" sz="1800" kern="1200" dirty="0"/>
            <a:t>a</a:t>
          </a:r>
          <a:r>
            <a:rPr lang="he-IL" sz="1800" kern="1200" dirty="0"/>
            <a:t> ומבצע אותה</a:t>
          </a:r>
        </a:p>
      </dsp:txBody>
      <dsp:txXfrm>
        <a:off x="2140472" y="1320267"/>
        <a:ext cx="1407405" cy="1398065"/>
      </dsp:txXfrm>
    </dsp:sp>
    <dsp:sp modelId="{6FAF2BD8-008C-45E1-B579-892FDE32B29F}">
      <dsp:nvSpPr>
        <dsp:cNvPr id="0" name=""/>
        <dsp:cNvSpPr/>
      </dsp:nvSpPr>
      <dsp:spPr>
        <a:xfrm>
          <a:off x="3740813" y="1833994"/>
          <a:ext cx="316812" cy="37061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rtl="1">
            <a:lnSpc>
              <a:spcPct val="90000"/>
            </a:lnSpc>
            <a:spcBef>
              <a:spcPct val="0"/>
            </a:spcBef>
            <a:spcAft>
              <a:spcPct val="35000"/>
            </a:spcAft>
          </a:pPr>
          <a:endParaRPr lang="he-IL" sz="1400" kern="1200"/>
        </a:p>
      </dsp:txBody>
      <dsp:txXfrm>
        <a:off x="3740813" y="1908116"/>
        <a:ext cx="221768" cy="222366"/>
      </dsp:txXfrm>
    </dsp:sp>
    <dsp:sp modelId="{7804AC2D-7C22-4FC8-A080-60B195D0A9B5}">
      <dsp:nvSpPr>
        <dsp:cNvPr id="0" name=""/>
        <dsp:cNvSpPr/>
      </dsp:nvSpPr>
      <dsp:spPr>
        <a:xfrm>
          <a:off x="4189132" y="1276771"/>
          <a:ext cx="1494397" cy="148505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1">
            <a:lnSpc>
              <a:spcPct val="90000"/>
            </a:lnSpc>
            <a:spcBef>
              <a:spcPct val="0"/>
            </a:spcBef>
            <a:spcAft>
              <a:spcPct val="35000"/>
            </a:spcAft>
          </a:pPr>
          <a:r>
            <a:rPr lang="he-IL" sz="1800" kern="1200" dirty="0"/>
            <a:t>מגיע למצב </a:t>
          </a:r>
          <a:r>
            <a:rPr lang="en-US" sz="1800" kern="1200" dirty="0"/>
            <a:t>s’</a:t>
          </a:r>
          <a:r>
            <a:rPr lang="he-IL" sz="1800" kern="1200" dirty="0"/>
            <a:t> </a:t>
          </a:r>
        </a:p>
      </dsp:txBody>
      <dsp:txXfrm>
        <a:off x="4232628" y="1320267"/>
        <a:ext cx="1407405" cy="1398065"/>
      </dsp:txXfrm>
    </dsp:sp>
    <dsp:sp modelId="{21BE58FE-37D5-4047-A84D-926426E1263C}">
      <dsp:nvSpPr>
        <dsp:cNvPr id="0" name=""/>
        <dsp:cNvSpPr/>
      </dsp:nvSpPr>
      <dsp:spPr>
        <a:xfrm>
          <a:off x="5832969" y="1833994"/>
          <a:ext cx="316812" cy="37061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rtl="1">
            <a:lnSpc>
              <a:spcPct val="90000"/>
            </a:lnSpc>
            <a:spcBef>
              <a:spcPct val="0"/>
            </a:spcBef>
            <a:spcAft>
              <a:spcPct val="35000"/>
            </a:spcAft>
          </a:pPr>
          <a:endParaRPr lang="he-IL" sz="1400" kern="1200"/>
        </a:p>
      </dsp:txBody>
      <dsp:txXfrm>
        <a:off x="5832969" y="1908116"/>
        <a:ext cx="221768" cy="222366"/>
      </dsp:txXfrm>
    </dsp:sp>
    <dsp:sp modelId="{83347248-B018-4F87-BD51-BCDF38564684}">
      <dsp:nvSpPr>
        <dsp:cNvPr id="0" name=""/>
        <dsp:cNvSpPr/>
      </dsp:nvSpPr>
      <dsp:spPr>
        <a:xfrm>
          <a:off x="6281289" y="1276771"/>
          <a:ext cx="1494397" cy="148505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1">
            <a:lnSpc>
              <a:spcPct val="90000"/>
            </a:lnSpc>
            <a:spcBef>
              <a:spcPct val="0"/>
            </a:spcBef>
            <a:spcAft>
              <a:spcPct val="35000"/>
            </a:spcAft>
          </a:pPr>
          <a:r>
            <a:rPr lang="he-IL" sz="1800" kern="1200" dirty="0"/>
            <a:t>מקבל </a:t>
          </a:r>
          <a:r>
            <a:rPr lang="en-US" sz="1800" kern="1200" dirty="0"/>
            <a:t>reward</a:t>
          </a:r>
          <a:r>
            <a:rPr lang="he-IL" sz="1800" kern="1200" dirty="0"/>
            <a:t> של </a:t>
          </a:r>
          <a:r>
            <a:rPr lang="en-US" sz="1800" kern="1200" dirty="0"/>
            <a:t>R(</a:t>
          </a:r>
          <a:r>
            <a:rPr lang="en-US" sz="1800" kern="1200" dirty="0" err="1"/>
            <a:t>s,a,s</a:t>
          </a:r>
          <a:r>
            <a:rPr lang="en-US" sz="1800" kern="1200" dirty="0"/>
            <a:t>’)</a:t>
          </a:r>
          <a:endParaRPr lang="he-IL" sz="1800" kern="1200" dirty="0"/>
        </a:p>
      </dsp:txBody>
      <dsp:txXfrm>
        <a:off x="6324785" y="1320267"/>
        <a:ext cx="1407405" cy="1398065"/>
      </dsp:txXfrm>
    </dsp:sp>
    <dsp:sp modelId="{3240240B-35C0-4DE9-8C34-D3AAE9B44F57}">
      <dsp:nvSpPr>
        <dsp:cNvPr id="0" name=""/>
        <dsp:cNvSpPr/>
      </dsp:nvSpPr>
      <dsp:spPr>
        <a:xfrm>
          <a:off x="7925125" y="1833994"/>
          <a:ext cx="316812" cy="37061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rtl="1">
            <a:lnSpc>
              <a:spcPct val="90000"/>
            </a:lnSpc>
            <a:spcBef>
              <a:spcPct val="0"/>
            </a:spcBef>
            <a:spcAft>
              <a:spcPct val="35000"/>
            </a:spcAft>
          </a:pPr>
          <a:endParaRPr lang="he-IL" sz="1400" kern="1200"/>
        </a:p>
      </dsp:txBody>
      <dsp:txXfrm>
        <a:off x="7925125" y="1908116"/>
        <a:ext cx="221768" cy="222366"/>
      </dsp:txXfrm>
    </dsp:sp>
    <dsp:sp modelId="{9DD5938D-2385-4C1D-9251-162BDB451FA8}">
      <dsp:nvSpPr>
        <dsp:cNvPr id="0" name=""/>
        <dsp:cNvSpPr/>
      </dsp:nvSpPr>
      <dsp:spPr>
        <a:xfrm>
          <a:off x="8373445" y="1276771"/>
          <a:ext cx="1494397" cy="148505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1">
            <a:lnSpc>
              <a:spcPct val="90000"/>
            </a:lnSpc>
            <a:spcBef>
              <a:spcPct val="0"/>
            </a:spcBef>
            <a:spcAft>
              <a:spcPct val="35000"/>
            </a:spcAft>
          </a:pPr>
          <a:r>
            <a:rPr lang="he-IL" sz="1800" kern="1200" dirty="0"/>
            <a:t>מעדכן את ה-</a:t>
          </a:r>
          <a:r>
            <a:rPr lang="en-US" sz="1800" kern="1200" dirty="0"/>
            <a:t>Q Table</a:t>
          </a:r>
          <a:r>
            <a:rPr lang="he-IL" sz="1800" kern="1200" dirty="0"/>
            <a:t> שלו בעזרת ה-</a:t>
          </a:r>
          <a:r>
            <a:rPr lang="en-US" sz="1800" kern="1200" dirty="0"/>
            <a:t>reward</a:t>
          </a:r>
          <a:r>
            <a:rPr lang="he-IL" sz="1800" kern="1200" dirty="0"/>
            <a:t> שקיבל</a:t>
          </a:r>
        </a:p>
      </dsp:txBody>
      <dsp:txXfrm>
        <a:off x="8416941" y="1320267"/>
        <a:ext cx="1407405" cy="139806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0F8822D0-32A3-420B-AB92-D1BBD7B1341C}" type="datetimeFigureOut">
              <a:rPr lang="he-IL" smtClean="0"/>
              <a:t>י"ט/סיון/תשע"ז</a:t>
            </a:fld>
            <a:endParaRPr lang="he-IL"/>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he-IL"/>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641F597D-A502-4FF1-9BD1-CD52FAA24C4F}" type="slidenum">
              <a:rPr lang="he-IL" smtClean="0"/>
              <a:t>‹#›</a:t>
            </a:fld>
            <a:endParaRPr lang="he-IL"/>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4727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0F8822D0-32A3-420B-AB92-D1BBD7B1341C}" type="datetimeFigureOut">
              <a:rPr lang="he-IL" smtClean="0"/>
              <a:t>י"ט/סיון/תשע"ז</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41F597D-A502-4FF1-9BD1-CD52FAA24C4F}" type="slidenum">
              <a:rPr lang="he-IL" smtClean="0"/>
              <a:t>‹#›</a:t>
            </a:fld>
            <a:endParaRPr lang="he-IL"/>
          </a:p>
        </p:txBody>
      </p:sp>
    </p:spTree>
    <p:extLst>
      <p:ext uri="{BB962C8B-B14F-4D97-AF65-F5344CB8AC3E}">
        <p14:creationId xmlns:p14="http://schemas.microsoft.com/office/powerpoint/2010/main" val="2486442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0F8822D0-32A3-420B-AB92-D1BBD7B1341C}" type="datetimeFigureOut">
              <a:rPr lang="he-IL" smtClean="0"/>
              <a:t>י"ט/סיון/תשע"ז</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41F597D-A502-4FF1-9BD1-CD52FAA24C4F}" type="slidenum">
              <a:rPr lang="he-IL" smtClean="0"/>
              <a:t>‹#›</a:t>
            </a:fld>
            <a:endParaRPr lang="he-IL"/>
          </a:p>
        </p:txBody>
      </p:sp>
    </p:spTree>
    <p:extLst>
      <p:ext uri="{BB962C8B-B14F-4D97-AF65-F5344CB8AC3E}">
        <p14:creationId xmlns:p14="http://schemas.microsoft.com/office/powerpoint/2010/main" val="831274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rtl="1">
              <a:defRPr/>
            </a:lvl1pPr>
          </a:lstStyle>
          <a:p>
            <a:r>
              <a:rPr lang="he-IL" dirty="0"/>
              <a:t>לחץ כדי לערוך סגנון כותרת של תבנית בסיס</a:t>
            </a:r>
            <a:endParaRPr lang="en-US" dirty="0"/>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he-IL" dirty="0"/>
              <a:t>ערוך סגנונות טקסט של תבנית בסיס</a:t>
            </a:r>
          </a:p>
          <a:p>
            <a:pPr lvl="1"/>
            <a:r>
              <a:rPr lang="he-IL" dirty="0"/>
              <a:t>רמה שניה</a:t>
            </a:r>
          </a:p>
          <a:p>
            <a:pPr lvl="2"/>
            <a:r>
              <a:rPr lang="he-IL" dirty="0"/>
              <a:t>רמה שלישית</a:t>
            </a:r>
          </a:p>
          <a:p>
            <a:pPr lvl="3"/>
            <a:r>
              <a:rPr lang="he-IL" dirty="0"/>
              <a:t>רמה רביעית</a:t>
            </a:r>
          </a:p>
          <a:p>
            <a:pPr lvl="4"/>
            <a:r>
              <a:rPr lang="he-IL" dirty="0"/>
              <a:t>רמה חמישית</a:t>
            </a:r>
            <a:endParaRPr lang="en-US" dirty="0"/>
          </a:p>
        </p:txBody>
      </p:sp>
      <p:sp>
        <p:nvSpPr>
          <p:cNvPr id="4" name="Date Placeholder 3"/>
          <p:cNvSpPr>
            <a:spLocks noGrp="1"/>
          </p:cNvSpPr>
          <p:nvPr>
            <p:ph type="dt" sz="half" idx="10"/>
          </p:nvPr>
        </p:nvSpPr>
        <p:spPr/>
        <p:txBody>
          <a:bodyPr/>
          <a:lstStyle/>
          <a:p>
            <a:fld id="{0F8822D0-32A3-420B-AB92-D1BBD7B1341C}" type="datetimeFigureOut">
              <a:rPr lang="he-IL" smtClean="0"/>
              <a:t>י"ט/סיון/תשע"ז</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41F597D-A502-4FF1-9BD1-CD52FAA24C4F}" type="slidenum">
              <a:rPr lang="he-IL" smtClean="0"/>
              <a:t>‹#›</a:t>
            </a:fld>
            <a:endParaRPr lang="he-IL"/>
          </a:p>
        </p:txBody>
      </p:sp>
    </p:spTree>
    <p:extLst>
      <p:ext uri="{BB962C8B-B14F-4D97-AF65-F5344CB8AC3E}">
        <p14:creationId xmlns:p14="http://schemas.microsoft.com/office/powerpoint/2010/main" val="1926496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ערוך סגנונות טקסט של תבנית בסיס</a:t>
            </a:r>
          </a:p>
        </p:txBody>
      </p:sp>
      <p:sp>
        <p:nvSpPr>
          <p:cNvPr id="4" name="Date Placeholder 3"/>
          <p:cNvSpPr>
            <a:spLocks noGrp="1"/>
          </p:cNvSpPr>
          <p:nvPr>
            <p:ph type="dt" sz="half" idx="10"/>
          </p:nvPr>
        </p:nvSpPr>
        <p:spPr/>
        <p:txBody>
          <a:bodyPr/>
          <a:lstStyle/>
          <a:p>
            <a:fld id="{0F8822D0-32A3-420B-AB92-D1BBD7B1341C}" type="datetimeFigureOut">
              <a:rPr lang="he-IL" smtClean="0"/>
              <a:t>י"ט/סיון/תשע"ז</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41F597D-A502-4FF1-9BD1-CD52FAA24C4F}" type="slidenum">
              <a:rPr lang="he-IL" smtClean="0"/>
              <a:t>‹#›</a:t>
            </a:fld>
            <a:endParaRPr lang="he-IL"/>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9256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0F8822D0-32A3-420B-AB92-D1BBD7B1341C}" type="datetimeFigureOut">
              <a:rPr lang="he-IL" smtClean="0"/>
              <a:t>י"ט/סיון/תשע"ז</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41F597D-A502-4FF1-9BD1-CD52FAA24C4F}" type="slidenum">
              <a:rPr lang="he-IL" smtClean="0"/>
              <a:t>‹#›</a:t>
            </a:fld>
            <a:endParaRPr lang="he-IL"/>
          </a:p>
        </p:txBody>
      </p:sp>
    </p:spTree>
    <p:extLst>
      <p:ext uri="{BB962C8B-B14F-4D97-AF65-F5344CB8AC3E}">
        <p14:creationId xmlns:p14="http://schemas.microsoft.com/office/powerpoint/2010/main" val="314910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0F8822D0-32A3-420B-AB92-D1BBD7B1341C}" type="datetimeFigureOut">
              <a:rPr lang="he-IL" smtClean="0"/>
              <a:t>י"ט/סיון/תשע"ז</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641F597D-A502-4FF1-9BD1-CD52FAA24C4F}" type="slidenum">
              <a:rPr lang="he-IL" smtClean="0"/>
              <a:t>‹#›</a:t>
            </a:fld>
            <a:endParaRPr lang="he-IL"/>
          </a:p>
        </p:txBody>
      </p:sp>
    </p:spTree>
    <p:extLst>
      <p:ext uri="{BB962C8B-B14F-4D97-AF65-F5344CB8AC3E}">
        <p14:creationId xmlns:p14="http://schemas.microsoft.com/office/powerpoint/2010/main" val="1816440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0F8822D0-32A3-420B-AB92-D1BBD7B1341C}" type="datetimeFigureOut">
              <a:rPr lang="he-IL" smtClean="0"/>
              <a:t>י"ט/סיון/תשע"ז</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641F597D-A502-4FF1-9BD1-CD52FAA24C4F}" type="slidenum">
              <a:rPr lang="he-IL" smtClean="0"/>
              <a:t>‹#›</a:t>
            </a:fld>
            <a:endParaRPr lang="he-IL"/>
          </a:p>
        </p:txBody>
      </p:sp>
    </p:spTree>
    <p:extLst>
      <p:ext uri="{BB962C8B-B14F-4D97-AF65-F5344CB8AC3E}">
        <p14:creationId xmlns:p14="http://schemas.microsoft.com/office/powerpoint/2010/main" val="1746992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8822D0-32A3-420B-AB92-D1BBD7B1341C}" type="datetimeFigureOut">
              <a:rPr lang="he-IL" smtClean="0"/>
              <a:t>י"ט/סיון/תשע"ז</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641F597D-A502-4FF1-9BD1-CD52FAA24C4F}" type="slidenum">
              <a:rPr lang="he-IL" smtClean="0"/>
              <a:t>‹#›</a:t>
            </a:fld>
            <a:endParaRPr lang="he-IL"/>
          </a:p>
        </p:txBody>
      </p:sp>
    </p:spTree>
    <p:extLst>
      <p:ext uri="{BB962C8B-B14F-4D97-AF65-F5344CB8AC3E}">
        <p14:creationId xmlns:p14="http://schemas.microsoft.com/office/powerpoint/2010/main" val="2257610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ערוך סגנונות טקסט של תבנית בסיס</a:t>
            </a:r>
          </a:p>
        </p:txBody>
      </p:sp>
      <p:sp>
        <p:nvSpPr>
          <p:cNvPr id="5" name="Date Placeholder 4"/>
          <p:cNvSpPr>
            <a:spLocks noGrp="1"/>
          </p:cNvSpPr>
          <p:nvPr>
            <p:ph type="dt" sz="half" idx="10"/>
          </p:nvPr>
        </p:nvSpPr>
        <p:spPr/>
        <p:txBody>
          <a:bodyPr/>
          <a:lstStyle/>
          <a:p>
            <a:fld id="{0F8822D0-32A3-420B-AB92-D1BBD7B1341C}" type="datetimeFigureOut">
              <a:rPr lang="he-IL" smtClean="0"/>
              <a:t>י"ט/סיון/תשע"ז</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41F597D-A502-4FF1-9BD1-CD52FAA24C4F}" type="slidenum">
              <a:rPr lang="he-IL" smtClean="0"/>
              <a:t>‹#›</a:t>
            </a:fld>
            <a:endParaRPr lang="he-IL"/>
          </a:p>
        </p:txBody>
      </p:sp>
    </p:spTree>
    <p:extLst>
      <p:ext uri="{BB962C8B-B14F-4D97-AF65-F5344CB8AC3E}">
        <p14:creationId xmlns:p14="http://schemas.microsoft.com/office/powerpoint/2010/main" val="4488289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ערוך סגנונות טקסט של תבנית בסיס</a:t>
            </a:r>
          </a:p>
        </p:txBody>
      </p:sp>
      <p:sp>
        <p:nvSpPr>
          <p:cNvPr id="5" name="Date Placeholder 4"/>
          <p:cNvSpPr>
            <a:spLocks noGrp="1"/>
          </p:cNvSpPr>
          <p:nvPr>
            <p:ph type="dt" sz="half" idx="10"/>
          </p:nvPr>
        </p:nvSpPr>
        <p:spPr/>
        <p:txBody>
          <a:bodyPr/>
          <a:lstStyle/>
          <a:p>
            <a:fld id="{0F8822D0-32A3-420B-AB92-D1BBD7B1341C}" type="datetimeFigureOut">
              <a:rPr lang="he-IL" smtClean="0"/>
              <a:t>י"ט/סיון/תשע"ז</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41F597D-A502-4FF1-9BD1-CD52FAA24C4F}" type="slidenum">
              <a:rPr lang="he-IL" smtClean="0"/>
              <a:t>‹#›</a:t>
            </a:fld>
            <a:endParaRPr lang="he-IL"/>
          </a:p>
        </p:txBody>
      </p:sp>
    </p:spTree>
    <p:extLst>
      <p:ext uri="{BB962C8B-B14F-4D97-AF65-F5344CB8AC3E}">
        <p14:creationId xmlns:p14="http://schemas.microsoft.com/office/powerpoint/2010/main" val="1763522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0F8822D0-32A3-420B-AB92-D1BBD7B1341C}" type="datetimeFigureOut">
              <a:rPr lang="he-IL" smtClean="0"/>
              <a:t>י"ט/סיון/תשע"ז</a:t>
            </a:fld>
            <a:endParaRPr lang="he-IL"/>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he-IL"/>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641F597D-A502-4FF1-9BD1-CD52FAA24C4F}" type="slidenum">
              <a:rPr lang="he-IL" smtClean="0"/>
              <a:t>‹#›</a:t>
            </a:fld>
            <a:endParaRPr lang="he-IL"/>
          </a:p>
        </p:txBody>
      </p:sp>
    </p:spTree>
    <p:extLst>
      <p:ext uri="{BB962C8B-B14F-4D97-AF65-F5344CB8AC3E}">
        <p14:creationId xmlns:p14="http://schemas.microsoft.com/office/powerpoint/2010/main" val="332490074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1"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oldschool.org.il/mario.html"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hyperlink" Target="http://oldschool.org.il/mario.html"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p:txBody>
          <a:bodyPr/>
          <a:lstStyle/>
          <a:p>
            <a:r>
              <a:rPr lang="en-US" dirty="0"/>
              <a:t>RL speedup exercise</a:t>
            </a:r>
            <a:endParaRPr lang="he-IL" dirty="0"/>
          </a:p>
        </p:txBody>
      </p:sp>
      <p:sp>
        <p:nvSpPr>
          <p:cNvPr id="3" name="כותרת משנה 2"/>
          <p:cNvSpPr>
            <a:spLocks noGrp="1"/>
          </p:cNvSpPr>
          <p:nvPr>
            <p:ph type="subTitle" idx="1"/>
          </p:nvPr>
        </p:nvSpPr>
        <p:spPr/>
        <p:txBody>
          <a:bodyPr/>
          <a:lstStyle/>
          <a:p>
            <a:r>
              <a:rPr lang="en-US" dirty="0"/>
              <a:t>State Abstraction Speedup Method</a:t>
            </a:r>
            <a:endParaRPr lang="he-IL" dirty="0"/>
          </a:p>
        </p:txBody>
      </p:sp>
    </p:spTree>
    <p:extLst>
      <p:ext uri="{BB962C8B-B14F-4D97-AF65-F5344CB8AC3E}">
        <p14:creationId xmlns:p14="http://schemas.microsoft.com/office/powerpoint/2010/main" val="4177433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תהליך הלמידה</a:t>
            </a:r>
          </a:p>
        </p:txBody>
      </p:sp>
      <p:sp>
        <p:nvSpPr>
          <p:cNvPr id="3" name="מציין מיקום תוכן 2"/>
          <p:cNvSpPr>
            <a:spLocks noGrp="1"/>
          </p:cNvSpPr>
          <p:nvPr>
            <p:ph idx="1"/>
          </p:nvPr>
        </p:nvSpPr>
        <p:spPr/>
        <p:txBody>
          <a:bodyPr>
            <a:normAutofit/>
          </a:bodyPr>
          <a:lstStyle/>
          <a:p>
            <a:r>
              <a:rPr lang="he-IL" dirty="0"/>
              <a:t>נגדיר </a:t>
            </a:r>
            <a:r>
              <a:rPr lang="en-US" dirty="0"/>
              <a:t>Episode</a:t>
            </a:r>
            <a:r>
              <a:rPr lang="he-IL" dirty="0"/>
              <a:t> בתור משחק אחד של מריו, בו מריו מתחיל במצב ובעולם רנדומאליים </a:t>
            </a:r>
          </a:p>
          <a:p>
            <a:r>
              <a:rPr lang="he-IL" dirty="0"/>
              <a:t>ה-</a:t>
            </a:r>
            <a:r>
              <a:rPr lang="en-US" dirty="0"/>
              <a:t>Episode</a:t>
            </a:r>
            <a:r>
              <a:rPr lang="he-IL" dirty="0"/>
              <a:t> נגמר כאשר קורה אחד מהשניים:</a:t>
            </a:r>
          </a:p>
          <a:p>
            <a:pPr lvl="1"/>
            <a:r>
              <a:rPr lang="he-IL" dirty="0"/>
              <a:t>מריו נהרג</a:t>
            </a:r>
          </a:p>
          <a:p>
            <a:pPr lvl="1"/>
            <a:r>
              <a:rPr lang="he-IL" dirty="0"/>
              <a:t>עברו 200 שניות מתחילת המשחק</a:t>
            </a:r>
          </a:p>
          <a:p>
            <a:pPr lvl="1"/>
            <a:r>
              <a:rPr lang="he-IL" dirty="0"/>
              <a:t>מריו הגיע לסוף השלב</a:t>
            </a:r>
          </a:p>
        </p:txBody>
      </p:sp>
      <p:pic>
        <p:nvPicPr>
          <p:cNvPr id="2050" name="Picture 2" descr="Image result for mario game 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18321" y="3495382"/>
            <a:ext cx="3345415" cy="29974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תוצאת תמונה עבור ‪mario game 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878675" y="4131130"/>
            <a:ext cx="4189359" cy="2451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5280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000" dirty="0"/>
              <a:t>Run</a:t>
            </a:r>
            <a:r>
              <a:rPr lang="he-IL" sz="2000" dirty="0"/>
              <a:t> הוא סדרת </a:t>
            </a:r>
            <a:r>
              <a:rPr lang="en-US" sz="2000" dirty="0"/>
              <a:t>episodes</a:t>
            </a:r>
            <a:r>
              <a:rPr lang="he-IL" sz="2000" dirty="0"/>
              <a:t> שמבוצעים אחד אחרי השני, כשהידע נצבר מ-</a:t>
            </a:r>
            <a:r>
              <a:rPr lang="en-US" sz="2000" dirty="0"/>
              <a:t>episode</a:t>
            </a:r>
            <a:r>
              <a:rPr lang="he-IL" sz="2000" dirty="0"/>
              <a:t> ל-</a:t>
            </a:r>
            <a:r>
              <a:rPr lang="en-US" sz="2000" dirty="0"/>
              <a:t>episode</a:t>
            </a:r>
            <a:r>
              <a:rPr lang="he-IL" sz="2000" dirty="0"/>
              <a:t>. </a:t>
            </a:r>
          </a:p>
          <a:p>
            <a:pPr lvl="1"/>
            <a:r>
              <a:rPr lang="he-IL" sz="1800" dirty="0"/>
              <a:t>המשמעות כאן היא שה-</a:t>
            </a:r>
            <a:r>
              <a:rPr lang="en-US" sz="1800" dirty="0"/>
              <a:t>Q Table</a:t>
            </a:r>
            <a:r>
              <a:rPr lang="he-IL" sz="1800" dirty="0"/>
              <a:t> לא נמחקת אחרי סיום </a:t>
            </a:r>
            <a:r>
              <a:rPr lang="en-US" sz="1800" dirty="0"/>
              <a:t>episode</a:t>
            </a:r>
            <a:r>
              <a:rPr lang="he-IL" sz="1800" dirty="0"/>
              <a:t>, אלא רק אחרי סיום </a:t>
            </a:r>
            <a:r>
              <a:rPr lang="en-US" sz="1800" dirty="0"/>
              <a:t>run</a:t>
            </a:r>
            <a:endParaRPr lang="he-IL" sz="1800" dirty="0"/>
          </a:p>
          <a:p>
            <a:r>
              <a:rPr lang="he-IL" sz="2000" dirty="0"/>
              <a:t>בכל </a:t>
            </a:r>
            <a:r>
              <a:rPr lang="en-US" sz="2000" dirty="0"/>
              <a:t>Run</a:t>
            </a:r>
            <a:r>
              <a:rPr lang="he-IL" sz="2000" dirty="0"/>
              <a:t> יש מספר קבוע של </a:t>
            </a:r>
            <a:r>
              <a:rPr lang="en-US" sz="2000" dirty="0"/>
              <a:t>episodes</a:t>
            </a:r>
            <a:r>
              <a:rPr lang="he-IL" sz="2000" dirty="0"/>
              <a:t>, בהתאם להעדפת המשתמש.</a:t>
            </a:r>
          </a:p>
          <a:p>
            <a:r>
              <a:rPr lang="he-IL" sz="2000" dirty="0"/>
              <a:t>באופן טבעי, ככל שה-</a:t>
            </a:r>
            <a:r>
              <a:rPr lang="en-US" sz="2000" dirty="0"/>
              <a:t>run</a:t>
            </a:r>
            <a:r>
              <a:rPr lang="he-IL" sz="2000" dirty="0"/>
              <a:t> מתקדם ומורצים עוד ועוד </a:t>
            </a:r>
            <a:r>
              <a:rPr lang="en-US" sz="2000" dirty="0"/>
              <a:t>episodes</a:t>
            </a:r>
            <a:r>
              <a:rPr lang="he-IL" sz="2000" dirty="0"/>
              <a:t> </a:t>
            </a:r>
            <a:r>
              <a:rPr lang="he-IL" sz="2000" b="1" dirty="0"/>
              <a:t>נצפה לראות שיפור בביצועי מריו</a:t>
            </a:r>
            <a:r>
              <a:rPr lang="he-IL" sz="2000" dirty="0"/>
              <a:t>, במובן שהוא יצליח לאסוף יותר נקודות בכל פעם.</a:t>
            </a:r>
            <a:endParaRPr lang="en-US" sz="2000" dirty="0"/>
          </a:p>
        </p:txBody>
      </p:sp>
      <p:sp>
        <p:nvSpPr>
          <p:cNvPr id="2" name="Title 1"/>
          <p:cNvSpPr>
            <a:spLocks noGrp="1"/>
          </p:cNvSpPr>
          <p:nvPr>
            <p:ph type="title"/>
          </p:nvPr>
        </p:nvSpPr>
        <p:spPr/>
        <p:txBody>
          <a:bodyPr/>
          <a:lstStyle/>
          <a:p>
            <a:r>
              <a:rPr lang="he-IL" dirty="0"/>
              <a:t>תהליך הלמידה</a:t>
            </a:r>
          </a:p>
        </p:txBody>
      </p:sp>
      <p:graphicFrame>
        <p:nvGraphicFramePr>
          <p:cNvPr id="5" name="Diagram 4"/>
          <p:cNvGraphicFramePr/>
          <p:nvPr>
            <p:extLst>
              <p:ext uri="{D42A27DB-BD31-4B8C-83A1-F6EECF244321}">
                <p14:modId xmlns:p14="http://schemas.microsoft.com/office/powerpoint/2010/main" val="2296295801"/>
              </p:ext>
            </p:extLst>
          </p:nvPr>
        </p:nvGraphicFramePr>
        <p:xfrm>
          <a:off x="2015435" y="3753150"/>
          <a:ext cx="8128000" cy="35547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חץ: מעוקל למעלה 9"/>
          <p:cNvSpPr/>
          <p:nvPr/>
        </p:nvSpPr>
        <p:spPr>
          <a:xfrm rot="10800000">
            <a:off x="5994398" y="4412342"/>
            <a:ext cx="1843315" cy="25721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7" name="TextBox 6"/>
          <p:cNvSpPr txBox="1"/>
          <p:nvPr/>
        </p:nvSpPr>
        <p:spPr>
          <a:xfrm>
            <a:off x="5762165" y="4043010"/>
            <a:ext cx="2598059" cy="369332"/>
          </a:xfrm>
          <a:prstGeom prst="rect">
            <a:avLst/>
          </a:prstGeom>
          <a:noFill/>
        </p:spPr>
        <p:txBody>
          <a:bodyPr wrap="square" rtlCol="1">
            <a:spAutoFit/>
          </a:bodyPr>
          <a:lstStyle/>
          <a:p>
            <a:r>
              <a:rPr lang="en-US" b="1" dirty="0"/>
              <a:t>Fixed number of times</a:t>
            </a:r>
            <a:endParaRPr lang="he-IL" b="1" dirty="0"/>
          </a:p>
        </p:txBody>
      </p:sp>
    </p:spTree>
    <p:extLst>
      <p:ext uri="{BB962C8B-B14F-4D97-AF65-F5344CB8AC3E}">
        <p14:creationId xmlns:p14="http://schemas.microsoft.com/office/powerpoint/2010/main" val="38664007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שיטת ניקוד</a:t>
            </a:r>
          </a:p>
        </p:txBody>
      </p:sp>
      <p:sp>
        <p:nvSpPr>
          <p:cNvPr id="3" name="מציין מיקום תוכן 2"/>
          <p:cNvSpPr>
            <a:spLocks noGrp="1"/>
          </p:cNvSpPr>
          <p:nvPr>
            <p:ph idx="1"/>
          </p:nvPr>
        </p:nvSpPr>
        <p:spPr/>
        <p:txBody>
          <a:bodyPr/>
          <a:lstStyle/>
          <a:p>
            <a:r>
              <a:rPr lang="he-IL" dirty="0"/>
              <a:t>ה-</a:t>
            </a:r>
            <a:r>
              <a:rPr lang="en-US" dirty="0"/>
              <a:t>reward</a:t>
            </a:r>
            <a:r>
              <a:rPr lang="he-IL" dirty="0"/>
              <a:t> נגזר באופן ישיר מהנקודות שמריו מקבל על פעולותיו במשחק. </a:t>
            </a:r>
          </a:p>
          <a:p>
            <a:pPr marL="45720" indent="0">
              <a:buNone/>
            </a:pPr>
            <a:endParaRPr lang="he-IL" dirty="0"/>
          </a:p>
          <a:p>
            <a:r>
              <a:rPr lang="he-IL" dirty="0"/>
              <a:t>על כל פעולה שמריו מבצע הוא מקבל </a:t>
            </a:r>
            <a:r>
              <a:rPr lang="en-US" dirty="0"/>
              <a:t>reward</a:t>
            </a:r>
            <a:r>
              <a:rPr lang="he-IL" dirty="0"/>
              <a:t> כלשהו, מלבד על התנועות עצמן.</a:t>
            </a:r>
          </a:p>
          <a:p>
            <a:endParaRPr lang="he-IL" dirty="0"/>
          </a:p>
          <a:p>
            <a:r>
              <a:rPr lang="he-IL" dirty="0"/>
              <a:t>כלומר, על תזוזה ימינה הוא לא יקבל כלום (כלומר- אפס), אבל אם הוא אסף מטבע בדרך הוא יקבל </a:t>
            </a:r>
            <a:r>
              <a:rPr lang="en-US" dirty="0"/>
              <a:t>reward</a:t>
            </a:r>
            <a:r>
              <a:rPr lang="he-IL" dirty="0"/>
              <a:t> חיובי על זה. </a:t>
            </a:r>
          </a:p>
        </p:txBody>
      </p:sp>
    </p:spTree>
    <p:extLst>
      <p:ext uri="{BB962C8B-B14F-4D97-AF65-F5344CB8AC3E}">
        <p14:creationId xmlns:p14="http://schemas.microsoft.com/office/powerpoint/2010/main" val="2658169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dirty="0"/>
              <a:t>המידע הזמין למריו</a:t>
            </a:r>
          </a:p>
        </p:txBody>
      </p:sp>
      <p:sp>
        <p:nvSpPr>
          <p:cNvPr id="3" name="Content Placeholder 2"/>
          <p:cNvSpPr>
            <a:spLocks noGrp="1"/>
          </p:cNvSpPr>
          <p:nvPr>
            <p:ph idx="1"/>
          </p:nvPr>
        </p:nvSpPr>
        <p:spPr/>
        <p:txBody>
          <a:bodyPr/>
          <a:lstStyle/>
          <a:p>
            <a:r>
              <a:rPr lang="he-IL" dirty="0"/>
              <a:t>בכל נקודת זמן מריו יכול לראות רק מה שמוצג על המסך באותו רגע.</a:t>
            </a:r>
          </a:p>
          <a:p>
            <a:r>
              <a:rPr lang="he-IL" dirty="0"/>
              <a:t>למריו יש:</a:t>
            </a:r>
          </a:p>
          <a:p>
            <a:pPr lvl="1"/>
            <a:r>
              <a:rPr lang="he-IL" dirty="0" err="1"/>
              <a:t>קורדינאטות</a:t>
            </a:r>
            <a:r>
              <a:rPr lang="he-IL" dirty="0"/>
              <a:t> של כל עצם במסך</a:t>
            </a:r>
          </a:p>
          <a:p>
            <a:pPr lvl="1"/>
            <a:r>
              <a:rPr lang="he-IL" dirty="0"/>
              <a:t>את הקורדינאטות שלו</a:t>
            </a:r>
          </a:p>
          <a:p>
            <a:pPr lvl="1"/>
            <a:r>
              <a:rPr lang="he-IL" dirty="0"/>
              <a:t>את הסוג של כל עצם</a:t>
            </a:r>
          </a:p>
          <a:p>
            <a:r>
              <a:rPr lang="he-IL" dirty="0"/>
              <a:t>אם מריו עקף מכשול או אויב כלשהו כך שהוא כבר לא מוצג במסך, למריו לא יהיה שום מידע עליו (אלא אם תחליטו לשמור בקוד שתכתבו, ראו בהמשך)</a:t>
            </a:r>
          </a:p>
          <a:p>
            <a:endParaRPr lang="he-IL" dirty="0"/>
          </a:p>
        </p:txBody>
      </p:sp>
    </p:spTree>
    <p:extLst>
      <p:ext uri="{BB962C8B-B14F-4D97-AF65-F5344CB8AC3E}">
        <p14:creationId xmlns:p14="http://schemas.microsoft.com/office/powerpoint/2010/main" val="1226391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אסטרטגיית בחירת הפעולות</a:t>
            </a:r>
          </a:p>
        </p:txBody>
      </p:sp>
      <mc:AlternateContent xmlns:mc="http://schemas.openxmlformats.org/markup-compatibility/2006" xmlns:a14="http://schemas.microsoft.com/office/drawing/2010/main">
        <mc:Choice Requires="a14">
          <p:sp>
            <p:nvSpPr>
              <p:cNvPr id="3" name="מציין מיקום תוכן 2"/>
              <p:cNvSpPr>
                <a:spLocks noGrp="1"/>
              </p:cNvSpPr>
              <p:nvPr>
                <p:ph idx="1"/>
              </p:nvPr>
            </p:nvSpPr>
            <p:spPr/>
            <p:txBody>
              <a:bodyPr>
                <a:normAutofit/>
              </a:bodyPr>
              <a:lstStyle/>
              <a:p>
                <a:r>
                  <a:rPr lang="he-IL" dirty="0"/>
                  <a:t>אחרי כל פעולה שמריו מבצע הוא מקבל </a:t>
                </a:r>
                <a:r>
                  <a:rPr lang="en-US" dirty="0"/>
                  <a:t>reward</a:t>
                </a:r>
                <a:r>
                  <a:rPr lang="he-IL" dirty="0"/>
                  <a:t>, שבו הוא הסוכן משתמש כדי לעדכן את ה-</a:t>
                </a:r>
                <a:r>
                  <a:rPr lang="en-US" dirty="0"/>
                  <a:t>Q Table</a:t>
                </a:r>
                <a:r>
                  <a:rPr lang="he-IL" dirty="0"/>
                  <a:t> שלו בשיטת </a:t>
                </a:r>
                <a:r>
                  <a:rPr lang="en-US" dirty="0"/>
                  <a:t>Q Learning</a:t>
                </a:r>
                <a:endParaRPr lang="he-IL" dirty="0"/>
              </a:p>
              <a:p>
                <a:endParaRPr lang="he-IL" dirty="0"/>
              </a:p>
              <a:p>
                <a:r>
                  <a:rPr lang="he-IL" dirty="0"/>
                  <a:t>הסוכן גוזר את האסטרטגיה שלו מה-</a:t>
                </a:r>
                <a:r>
                  <a:rPr lang="en-US" dirty="0"/>
                  <a:t>Q Table</a:t>
                </a:r>
                <a:r>
                  <a:rPr lang="he-IL" dirty="0"/>
                  <a:t> בשיטת </a:t>
                </a:r>
                <a14:m>
                  <m:oMath xmlns:m="http://schemas.openxmlformats.org/officeDocument/2006/math">
                    <m:r>
                      <a:rPr lang="he-IL" i="1" smtClean="0">
                        <a:latin typeface="Cambria Math" panose="02040503050406030204" pitchFamily="18" charset="0"/>
                        <a:ea typeface="Cambria Math" panose="02040503050406030204" pitchFamily="18" charset="0"/>
                      </a:rPr>
                      <m:t>𝜀</m:t>
                    </m:r>
                    <m:r>
                      <a:rPr lang="he-IL"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𝑔𝑟𝑒𝑒𝑑𝑦</m:t>
                    </m:r>
                  </m:oMath>
                </a14:m>
                <a:r>
                  <a:rPr lang="he-IL" dirty="0"/>
                  <a:t> כאשר </a:t>
                </a:r>
                <a14:m>
                  <m:oMath xmlns:m="http://schemas.openxmlformats.org/officeDocument/2006/math">
                    <m:r>
                      <a:rPr lang="he-IL" i="1" smtClean="0">
                        <a:latin typeface="Cambria Math" panose="02040503050406030204" pitchFamily="18" charset="0"/>
                        <a:ea typeface="Cambria Math" panose="02040503050406030204" pitchFamily="18" charset="0"/>
                      </a:rPr>
                      <m:t>𝜀</m:t>
                    </m:r>
                    <m:r>
                      <a:rPr lang="he-IL"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a14:m>
                <a:endParaRPr lang="he-IL" dirty="0"/>
              </a:p>
              <a:p>
                <a:pPr lvl="1"/>
                <a:endParaRPr lang="he-IL" dirty="0"/>
              </a:p>
              <a:p>
                <a:r>
                  <a:rPr lang="he-IL" dirty="0"/>
                  <a:t>כלומר, בכל מצב </a:t>
                </a:r>
                <a:r>
                  <a:rPr lang="en-US" dirty="0"/>
                  <a:t>s</a:t>
                </a:r>
                <a:r>
                  <a:rPr lang="he-IL" dirty="0"/>
                  <a:t> הסוכן יבחר עבור מריו את הפעולה </a:t>
                </a:r>
                <a:r>
                  <a:rPr lang="en-US" dirty="0"/>
                  <a:t>a</a:t>
                </a:r>
                <a:r>
                  <a:rPr lang="he-IL" dirty="0"/>
                  <a:t> שתבטיח </a:t>
                </a:r>
                <a:r>
                  <a:rPr lang="en-US" dirty="0"/>
                  <a:t>Q(s, a)</a:t>
                </a:r>
                <a:r>
                  <a:rPr lang="he-IL" dirty="0"/>
                  <a:t> מקסימלי בהסתברות </a:t>
                </a:r>
                <a:r>
                  <a:rPr lang="en-US" dirty="0"/>
                  <a:t>0.9</a:t>
                </a:r>
                <a:r>
                  <a:rPr lang="he-IL" dirty="0"/>
                  <a:t>, ובהסתברות </a:t>
                </a:r>
                <a:r>
                  <a:rPr lang="en-US" dirty="0"/>
                  <a:t>0.1</a:t>
                </a:r>
                <a:r>
                  <a:rPr lang="he-IL" dirty="0"/>
                  <a:t> יבחר פעולה אקראית</a:t>
                </a:r>
              </a:p>
              <a:p>
                <a:endParaRPr lang="he-IL" dirty="0"/>
              </a:p>
            </p:txBody>
          </p:sp>
        </mc:Choice>
        <mc:Fallback xmlns="">
          <p:sp>
            <p:nvSpPr>
              <p:cNvPr id="3" name="מציין מיקום תוכן 2"/>
              <p:cNvSpPr>
                <a:spLocks noGrp="1" noRot="1" noChangeAspect="1" noMove="1" noResize="1" noEditPoints="1" noAdjustHandles="1" noChangeArrowheads="1" noChangeShapeType="1" noTextEdit="1"/>
              </p:cNvSpPr>
              <p:nvPr>
                <p:ph idx="1"/>
              </p:nvPr>
            </p:nvSpPr>
            <p:spPr>
              <a:blipFill rotWithShape="1">
                <a:blip r:embed="rId2"/>
                <a:stretch>
                  <a:fillRect t="-1813" r="-62"/>
                </a:stretch>
              </a:blipFill>
            </p:spPr>
            <p:txBody>
              <a:bodyPr/>
              <a:lstStyle/>
              <a:p>
                <a:r>
                  <a:rPr lang="he-IL">
                    <a:noFill/>
                  </a:rPr>
                  <a:t> </a:t>
                </a:r>
              </a:p>
            </p:txBody>
          </p:sp>
        </mc:Fallback>
      </mc:AlternateContent>
    </p:spTree>
    <p:extLst>
      <p:ext uri="{BB962C8B-B14F-4D97-AF65-F5344CB8AC3E}">
        <p14:creationId xmlns:p14="http://schemas.microsoft.com/office/powerpoint/2010/main" val="39720894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אופן העדכון</a:t>
            </a:r>
          </a:p>
        </p:txBody>
      </p:sp>
      <mc:AlternateContent xmlns:mc="http://schemas.openxmlformats.org/markup-compatibility/2006" xmlns:a14="http://schemas.microsoft.com/office/drawing/2010/main">
        <mc:Choice Requires="a14">
          <p:sp>
            <p:nvSpPr>
              <p:cNvPr id="3" name="מציין מיקום תוכן 2"/>
              <p:cNvSpPr>
                <a:spLocks noGrp="1"/>
              </p:cNvSpPr>
              <p:nvPr>
                <p:ph idx="1"/>
              </p:nvPr>
            </p:nvSpPr>
            <p:spPr/>
            <p:txBody>
              <a:bodyPr>
                <a:normAutofit/>
              </a:bodyPr>
              <a:lstStyle/>
              <a:p>
                <a:r>
                  <a:rPr lang="he-IL" dirty="0"/>
                  <a:t>כאשר מריו נמצא במצב </a:t>
                </a:r>
                <a:r>
                  <a:rPr lang="en-US" dirty="0"/>
                  <a:t>s</a:t>
                </a:r>
                <a:r>
                  <a:rPr lang="he-IL" dirty="0"/>
                  <a:t>, בוחר בפעולה </a:t>
                </a:r>
                <a:r>
                  <a:rPr lang="en-US" dirty="0"/>
                  <a:t>a</a:t>
                </a:r>
                <a:r>
                  <a:rPr lang="he-IL" dirty="0"/>
                  <a:t> ומגיע למצב </a:t>
                </a:r>
                <a:r>
                  <a:rPr lang="en-US" dirty="0"/>
                  <a:t>s’</a:t>
                </a:r>
                <a:r>
                  <a:rPr lang="he-IL" dirty="0"/>
                  <a:t>, הוא מעדכן ה-</a:t>
                </a:r>
                <a:r>
                  <a:rPr lang="en-US" dirty="0"/>
                  <a:t>Q Table</a:t>
                </a:r>
                <a:r>
                  <a:rPr lang="he-IL" dirty="0"/>
                  <a:t> ע"פ הנוסחה שנלמדה בהרצאה:</a:t>
                </a:r>
              </a:p>
              <a:p>
                <a:pPr marL="0" indent="0">
                  <a:buNone/>
                </a:pPr>
                <a:r>
                  <a:rPr lang="en-US" dirty="0"/>
                  <a:t/>
                </a:r>
                <a:br>
                  <a:rPr lang="en-US" dirty="0"/>
                </a:b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d>
                        <m:dPr>
                          <m:ctrlPr>
                            <a:rPr lang="en-US" b="0" i="1" smtClean="0">
                              <a:latin typeface="Cambria Math"/>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𝑄</m:t>
                      </m:r>
                      <m:d>
                        <m:dPr>
                          <m:ctrlPr>
                            <a:rPr lang="en-US" b="0" i="1" smtClean="0">
                              <a:latin typeface="Cambria Math"/>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𝛼</m:t>
                      </m:r>
                      <m:d>
                        <m:dPr>
                          <m:begChr m:val="["/>
                          <m:endChr m:val="]"/>
                          <m:ctrlPr>
                            <a:rPr lang="en-US" b="0" i="1" smtClean="0">
                              <a:latin typeface="Cambria Math"/>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𝑅</m:t>
                          </m:r>
                          <m:d>
                            <m:dPr>
                              <m:ctrlPr>
                                <a:rPr lang="en-US" b="0" i="1" smtClean="0">
                                  <a:latin typeface="Cambria Math"/>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m:t>
                                  </m:r>
                                </m:sup>
                              </m:sSup>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a:ea typeface="Cambria Math" panose="02040503050406030204" pitchFamily="18" charset="0"/>
                                </a:rPr>
                              </m:ctrlPr>
                            </m:funcPr>
                            <m:fName>
                              <m:limLow>
                                <m:limLowPr>
                                  <m:ctrlPr>
                                    <a:rPr lang="en-US" b="0" i="1" smtClean="0">
                                      <a:latin typeface="Cambria Math"/>
                                      <a:ea typeface="Cambria Math" panose="02040503050406030204" pitchFamily="18" charset="0"/>
                                    </a:rPr>
                                  </m:ctrlPr>
                                </m:limLowPr>
                                <m:e>
                                  <m:r>
                                    <m:rPr>
                                      <m:sty m:val="p"/>
                                    </m:rPr>
                                    <a:rPr lang="en-US" b="0" i="0" smtClean="0">
                                      <a:latin typeface="Cambria Math" panose="02040503050406030204" pitchFamily="18" charset="0"/>
                                      <a:ea typeface="Cambria Math" panose="02040503050406030204" pitchFamily="18" charset="0"/>
                                    </a:rPr>
                                    <m:t>max</m:t>
                                  </m:r>
                                </m:e>
                                <m:lim>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lim>
                              </m:limLow>
                            </m:fName>
                            <m:e>
                              <m:r>
                                <a:rPr lang="en-US" b="0" i="1" smtClean="0">
                                  <a:latin typeface="Cambria Math" panose="02040503050406030204" pitchFamily="18" charset="0"/>
                                  <a:ea typeface="Cambria Math" panose="02040503050406030204" pitchFamily="18" charset="0"/>
                                </a:rPr>
                                <m:t>𝑄</m:t>
                              </m:r>
                              <m:d>
                                <m:dPr>
                                  <m:ctrlPr>
                                    <a:rPr lang="en-US" b="0" i="1" smtClean="0">
                                      <a:latin typeface="Cambria Math"/>
                                      <a:ea typeface="Cambria Math" panose="02040503050406030204" pitchFamily="18" charset="0"/>
                                    </a:rPr>
                                  </m:ctrlPr>
                                </m:dPr>
                                <m:e>
                                  <m:sSup>
                                    <m:sSupPr>
                                      <m:ctrlPr>
                                        <a:rPr lang="en-US" b="0" i="1" smtClean="0">
                                          <a:latin typeface="Cambria Math"/>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𝑠</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𝑎</m:t>
                                      </m:r>
                                    </m:e>
                                    <m:sup>
                                      <m:r>
                                        <a:rPr lang="en-US" b="0" i="1" smtClean="0">
                                          <a:latin typeface="Cambria Math" panose="02040503050406030204" pitchFamily="18" charset="0"/>
                                          <a:ea typeface="Cambria Math" panose="02040503050406030204" pitchFamily="18" charset="0"/>
                                        </a:rPr>
                                        <m:t>′</m:t>
                                      </m:r>
                                    </m:sup>
                                  </m:sSup>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𝑄</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e>
                          </m:func>
                        </m:e>
                      </m:d>
                    </m:oMath>
                  </m:oMathPara>
                </a14:m>
                <a:endParaRPr lang="he-IL" b="0" dirty="0">
                  <a:ea typeface="Cambria Math" panose="02040503050406030204" pitchFamily="18" charset="0"/>
                </a:endParaRPr>
              </a:p>
              <a:p>
                <a:endParaRPr lang="he-IL" dirty="0"/>
              </a:p>
              <a:p>
                <a:r>
                  <a:rPr lang="he-IL" dirty="0"/>
                  <a:t>כאשר:</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01</m:t>
                      </m:r>
                    </m:oMath>
                  </m:oMathPara>
                </a14:m>
                <a:endParaRPr lang="he-IL"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𝛾</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0</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5</m:t>
                      </m:r>
                    </m:oMath>
                  </m:oMathPara>
                </a14:m>
                <a:endParaRPr lang="en-US" dirty="0"/>
              </a:p>
              <a:p>
                <a:pPr marL="0" indent="0">
                  <a:buNone/>
                </a:pPr>
                <a:endParaRPr lang="en-US" dirty="0"/>
              </a:p>
              <a:p>
                <a:pPr marL="0" indent="0">
                  <a:buNone/>
                </a:pPr>
                <a:endParaRPr lang="he-IL" dirty="0"/>
              </a:p>
            </p:txBody>
          </p:sp>
        </mc:Choice>
        <mc:Fallback xmlns="">
          <p:sp>
            <p:nvSpPr>
              <p:cNvPr id="3" name="מציין מיקום תוכן 2"/>
              <p:cNvSpPr>
                <a:spLocks noGrp="1" noRot="1" noChangeAspect="1" noMove="1" noResize="1" noEditPoints="1" noAdjustHandles="1" noChangeArrowheads="1" noChangeShapeType="1" noTextEdit="1"/>
              </p:cNvSpPr>
              <p:nvPr>
                <p:ph idx="1"/>
              </p:nvPr>
            </p:nvSpPr>
            <p:spPr>
              <a:blipFill>
                <a:blip r:embed="rId2"/>
                <a:stretch>
                  <a:fillRect t="-1964" r="-741" b="-6193"/>
                </a:stretch>
              </a:blipFill>
            </p:spPr>
            <p:txBody>
              <a:bodyPr/>
              <a:lstStyle/>
              <a:p>
                <a:r>
                  <a:rPr lang="he-IL">
                    <a:noFill/>
                  </a:rPr>
                  <a:t> </a:t>
                </a:r>
              </a:p>
            </p:txBody>
          </p:sp>
        </mc:Fallback>
      </mc:AlternateContent>
    </p:spTree>
    <p:extLst>
      <p:ext uri="{BB962C8B-B14F-4D97-AF65-F5344CB8AC3E}">
        <p14:creationId xmlns:p14="http://schemas.microsoft.com/office/powerpoint/2010/main" val="3479203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סיכום- תהליך הלמידה של הסוכן</a:t>
            </a:r>
          </a:p>
        </p:txBody>
      </p:sp>
      <p:graphicFrame>
        <p:nvGraphicFramePr>
          <p:cNvPr id="6" name="מציין מיקום תוכן 5"/>
          <p:cNvGraphicFramePr>
            <a:graphicFrameLocks noGrp="1"/>
          </p:cNvGraphicFramePr>
          <p:nvPr>
            <p:ph idx="1"/>
            <p:extLst>
              <p:ext uri="{D42A27DB-BD31-4B8C-83A1-F6EECF244321}">
                <p14:modId xmlns:p14="http://schemas.microsoft.com/office/powerpoint/2010/main" val="1840809123"/>
              </p:ext>
            </p:extLst>
          </p:nvPr>
        </p:nvGraphicFramePr>
        <p:xfrm>
          <a:off x="1143000" y="2057400"/>
          <a:ext cx="9872663" cy="403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חץ: מעוקל למעלה 9"/>
          <p:cNvSpPr/>
          <p:nvPr/>
        </p:nvSpPr>
        <p:spPr>
          <a:xfrm rot="10800000">
            <a:off x="1451728" y="2083328"/>
            <a:ext cx="9191135" cy="11783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Tree>
    <p:extLst>
      <p:ext uri="{BB962C8B-B14F-4D97-AF65-F5344CB8AC3E}">
        <p14:creationId xmlns:p14="http://schemas.microsoft.com/office/powerpoint/2010/main" val="2955718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הבעיה</a:t>
            </a:r>
          </a:p>
        </p:txBody>
      </p:sp>
      <p:sp>
        <p:nvSpPr>
          <p:cNvPr id="3" name="מציין מיקום טקסט 2"/>
          <p:cNvSpPr>
            <a:spLocks noGrp="1"/>
          </p:cNvSpPr>
          <p:nvPr>
            <p:ph type="body" idx="1"/>
          </p:nvPr>
        </p:nvSpPr>
        <p:spPr/>
        <p:txBody>
          <a:bodyPr/>
          <a:lstStyle/>
          <a:p>
            <a:endParaRPr lang="he-IL"/>
          </a:p>
        </p:txBody>
      </p:sp>
    </p:spTree>
    <p:extLst>
      <p:ext uri="{BB962C8B-B14F-4D97-AF65-F5344CB8AC3E}">
        <p14:creationId xmlns:p14="http://schemas.microsoft.com/office/powerpoint/2010/main" val="1661768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dirty="0"/>
              <a:t>Basic Q Learning</a:t>
            </a:r>
            <a:endParaRPr lang="he-IL" dirty="0"/>
          </a:p>
        </p:txBody>
      </p:sp>
      <p:sp>
        <p:nvSpPr>
          <p:cNvPr id="3" name="מציין מיקום תוכן 2"/>
          <p:cNvSpPr>
            <a:spLocks noGrp="1"/>
          </p:cNvSpPr>
          <p:nvPr>
            <p:ph idx="1"/>
          </p:nvPr>
        </p:nvSpPr>
        <p:spPr/>
        <p:txBody>
          <a:bodyPr>
            <a:normAutofit/>
          </a:bodyPr>
          <a:lstStyle/>
          <a:p>
            <a:r>
              <a:rPr lang="he-IL" dirty="0"/>
              <a:t>תחילה נבין אינטואיטיבית- עולם המצבים של מריו הוא עצום ותלוי באינספור גורמים, המשנים את תמונת העולם שמריו רואה בכל רגע ורגע.</a:t>
            </a:r>
          </a:p>
          <a:p>
            <a:r>
              <a:rPr lang="he-IL" dirty="0"/>
              <a:t>עולם מצבים שכזה דורש למעשה להחזיק </a:t>
            </a:r>
            <a:r>
              <a:rPr lang="en-US" dirty="0"/>
              <a:t>Q Table</a:t>
            </a:r>
            <a:r>
              <a:rPr lang="he-IL" dirty="0"/>
              <a:t> עצום, שמעבר לגודל שלו בזיכרון דורש גם תהליך למידה מאוד ארוך, עם מיליוני </a:t>
            </a:r>
            <a:r>
              <a:rPr lang="en-US" dirty="0"/>
              <a:t>episodes</a:t>
            </a:r>
            <a:r>
              <a:rPr lang="he-IL" dirty="0"/>
              <a:t>, על מנת לעדכן את הערך של כל תא בטבלה באופן מספק. </a:t>
            </a:r>
          </a:p>
          <a:p>
            <a:pPr lvl="1"/>
            <a:r>
              <a:rPr lang="he-IL" dirty="0"/>
              <a:t>שהרי, על מנת לעדכן את התא (</a:t>
            </a:r>
            <a:r>
              <a:rPr lang="en-US" dirty="0"/>
              <a:t>s, a</a:t>
            </a:r>
            <a:r>
              <a:rPr lang="he-IL" dirty="0"/>
              <a:t>) בטבלה נדרש להיות במצב </a:t>
            </a:r>
            <a:r>
              <a:rPr lang="en-US" dirty="0"/>
              <a:t>s</a:t>
            </a:r>
            <a:r>
              <a:rPr lang="he-IL" dirty="0"/>
              <a:t> ולבצע את הפעולה </a:t>
            </a:r>
            <a:r>
              <a:rPr lang="en-US" dirty="0"/>
              <a:t>a</a:t>
            </a:r>
            <a:r>
              <a:rPr lang="he-IL" dirty="0"/>
              <a:t>, והסיכוי שמריו יגיע למצב </a:t>
            </a:r>
            <a:r>
              <a:rPr lang="en-US" dirty="0"/>
              <a:t>s</a:t>
            </a:r>
            <a:r>
              <a:rPr lang="he-IL" dirty="0"/>
              <a:t> הספציפי הזה ויבחר בפעולה </a:t>
            </a:r>
            <a:r>
              <a:rPr lang="en-US" dirty="0"/>
              <a:t>a</a:t>
            </a:r>
            <a:r>
              <a:rPr lang="he-IL" dirty="0"/>
              <a:t> הספציפית הזו הוא נמוך מאוד, וכדי שהערך בתא יעודכן כראוי נדרש שתרחיש שכזה יחזור על עצמו מספר רב של פעמים.</a:t>
            </a:r>
          </a:p>
          <a:p>
            <a:pPr lvl="1"/>
            <a:endParaRPr lang="he-IL" dirty="0"/>
          </a:p>
        </p:txBody>
      </p:sp>
    </p:spTree>
    <p:extLst>
      <p:ext uri="{BB962C8B-B14F-4D97-AF65-F5344CB8AC3E}">
        <p14:creationId xmlns:p14="http://schemas.microsoft.com/office/powerpoint/2010/main" val="29541492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Q Learning</a:t>
            </a:r>
            <a:endParaRPr lang="he-IL"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43000" y="2057400"/>
                <a:ext cx="9872871" cy="1208314"/>
              </a:xfrm>
            </p:spPr>
            <p:txBody>
              <a:bodyPr/>
              <a:lstStyle/>
              <a:p>
                <a:r>
                  <a:rPr lang="he-IL" dirty="0"/>
                  <a:t>על מנת לצמצם את עולם המצבים בחרנו בייצוג יחסית קומפקטי למצב </a:t>
                </a:r>
                <a:r>
                  <a:rPr lang="en-US" dirty="0"/>
                  <a:t>s</a:t>
                </a:r>
                <a:r>
                  <a:rPr lang="he-IL" dirty="0"/>
                  <a:t>, המתייחס לעשרה מאפיינים של העולם:</a:t>
                </a:r>
              </a:p>
              <a:p>
                <a:pPr marL="4572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𝑠</m:t>
                      </m:r>
                      <m:r>
                        <a:rPr lang="en-US" b="0" i="1" smtClean="0">
                          <a:latin typeface="Cambria Math"/>
                          <a:ea typeface="Cambria Math" panose="02040503050406030204" pitchFamily="18" charset="0"/>
                        </a:rPr>
                        <m:t>=</m:t>
                      </m:r>
                      <m:d>
                        <m:dPr>
                          <m:begChr m:val="⟨"/>
                          <m:endChr m:val="⟩"/>
                          <m:ctrlPr>
                            <a:rPr lang="en-US" b="0" i="1" smtClean="0">
                              <a:latin typeface="Cambria Math"/>
                              <a:ea typeface="Cambria Math" panose="02040503050406030204" pitchFamily="18" charset="0"/>
                            </a:rPr>
                          </m:ctrlPr>
                        </m:dPr>
                        <m:e>
                          <m:sSup>
                            <m:sSupPr>
                              <m:ctrlPr>
                                <a:rPr lang="en-US" b="0" i="1" smtClean="0">
                                  <a:latin typeface="Cambria Math"/>
                                  <a:ea typeface="Cambria Math" panose="02040503050406030204" pitchFamily="18" charset="0"/>
                                </a:rPr>
                              </m:ctrlPr>
                            </m:sSupPr>
                            <m:e>
                              <m:r>
                                <a:rPr lang="en-US" b="0" i="1" smtClean="0">
                                  <a:latin typeface="Cambria Math"/>
                                  <a:ea typeface="Cambria Math" panose="02040503050406030204" pitchFamily="18" charset="0"/>
                                </a:rPr>
                                <m:t>𝑠</m:t>
                              </m:r>
                            </m:e>
                            <m:sup>
                              <m:r>
                                <a:rPr lang="en-US" b="0" i="1" smtClean="0">
                                  <a:latin typeface="Cambria Math"/>
                                  <a:ea typeface="Cambria Math" panose="02040503050406030204" pitchFamily="18" charset="0"/>
                                </a:rPr>
                                <m:t>0</m:t>
                              </m:r>
                            </m:sup>
                          </m:sSup>
                          <m:r>
                            <a:rPr lang="en-US" b="0" i="1" smtClean="0">
                              <a:latin typeface="Cambria Math"/>
                              <a:ea typeface="Cambria Math" panose="02040503050406030204" pitchFamily="18" charset="0"/>
                            </a:rPr>
                            <m:t>,</m:t>
                          </m:r>
                          <m:sSup>
                            <m:sSupPr>
                              <m:ctrlPr>
                                <a:rPr lang="en-US" i="1">
                                  <a:latin typeface="Cambria Math"/>
                                  <a:ea typeface="Cambria Math" panose="02040503050406030204" pitchFamily="18" charset="0"/>
                                </a:rPr>
                              </m:ctrlPr>
                            </m:sSupPr>
                            <m:e>
                              <m:r>
                                <a:rPr lang="en-US" i="1">
                                  <a:latin typeface="Cambria Math"/>
                                  <a:ea typeface="Cambria Math" panose="02040503050406030204" pitchFamily="18" charset="0"/>
                                </a:rPr>
                                <m:t>𝑠</m:t>
                              </m:r>
                            </m:e>
                            <m:sup>
                              <m:r>
                                <a:rPr lang="en-US" i="1">
                                  <a:latin typeface="Cambria Math"/>
                                  <a:ea typeface="Cambria Math" panose="02040503050406030204" pitchFamily="18" charset="0"/>
                                </a:rPr>
                                <m:t>1</m:t>
                              </m:r>
                            </m:sup>
                          </m:sSup>
                          <m:r>
                            <a:rPr lang="en-US" b="0" i="1" smtClean="0">
                              <a:latin typeface="Cambria Math"/>
                              <a:ea typeface="Cambria Math" panose="02040503050406030204" pitchFamily="18" charset="0"/>
                            </a:rPr>
                            <m:t>,</m:t>
                          </m:r>
                          <m:sSup>
                            <m:sSupPr>
                              <m:ctrlPr>
                                <a:rPr lang="en-US" i="1">
                                  <a:latin typeface="Cambria Math"/>
                                  <a:ea typeface="Cambria Math" panose="02040503050406030204" pitchFamily="18" charset="0"/>
                                </a:rPr>
                              </m:ctrlPr>
                            </m:sSupPr>
                            <m:e>
                              <m:r>
                                <a:rPr lang="en-US" i="1">
                                  <a:latin typeface="Cambria Math"/>
                                  <a:ea typeface="Cambria Math" panose="02040503050406030204" pitchFamily="18" charset="0"/>
                                </a:rPr>
                                <m:t>𝑠</m:t>
                              </m:r>
                            </m:e>
                            <m:sup>
                              <m:r>
                                <a:rPr lang="en-US" b="0" i="1" smtClean="0">
                                  <a:latin typeface="Cambria Math"/>
                                  <a:ea typeface="Cambria Math" panose="02040503050406030204" pitchFamily="18" charset="0"/>
                                </a:rPr>
                                <m:t>2</m:t>
                              </m:r>
                            </m:sup>
                          </m:sSup>
                          <m:r>
                            <a:rPr lang="en-US" b="0" i="1" smtClean="0">
                              <a:latin typeface="Cambria Math"/>
                              <a:ea typeface="Cambria Math" panose="02040503050406030204" pitchFamily="18" charset="0"/>
                            </a:rPr>
                            <m:t>,</m:t>
                          </m:r>
                          <m:sSup>
                            <m:sSupPr>
                              <m:ctrlPr>
                                <a:rPr lang="en-US" i="1">
                                  <a:latin typeface="Cambria Math"/>
                                  <a:ea typeface="Cambria Math" panose="02040503050406030204" pitchFamily="18" charset="0"/>
                                </a:rPr>
                              </m:ctrlPr>
                            </m:sSupPr>
                            <m:e>
                              <m:r>
                                <a:rPr lang="en-US" i="1">
                                  <a:latin typeface="Cambria Math"/>
                                  <a:ea typeface="Cambria Math" panose="02040503050406030204" pitchFamily="18" charset="0"/>
                                </a:rPr>
                                <m:t>𝑠</m:t>
                              </m:r>
                            </m:e>
                            <m:sup>
                              <m:r>
                                <a:rPr lang="en-US" b="0" i="1" smtClean="0">
                                  <a:latin typeface="Cambria Math"/>
                                  <a:ea typeface="Cambria Math" panose="02040503050406030204" pitchFamily="18" charset="0"/>
                                </a:rPr>
                                <m:t>3</m:t>
                              </m:r>
                            </m:sup>
                          </m:sSup>
                          <m:r>
                            <a:rPr lang="en-US" b="0" i="1" smtClean="0">
                              <a:latin typeface="Cambria Math"/>
                              <a:ea typeface="Cambria Math" panose="02040503050406030204" pitchFamily="18" charset="0"/>
                            </a:rPr>
                            <m:t>,</m:t>
                          </m:r>
                          <m:sSup>
                            <m:sSupPr>
                              <m:ctrlPr>
                                <a:rPr lang="en-US" i="1">
                                  <a:latin typeface="Cambria Math"/>
                                  <a:ea typeface="Cambria Math" panose="02040503050406030204" pitchFamily="18" charset="0"/>
                                </a:rPr>
                              </m:ctrlPr>
                            </m:sSupPr>
                            <m:e>
                              <m:r>
                                <a:rPr lang="en-US" i="1">
                                  <a:latin typeface="Cambria Math"/>
                                  <a:ea typeface="Cambria Math" panose="02040503050406030204" pitchFamily="18" charset="0"/>
                                </a:rPr>
                                <m:t>𝑠</m:t>
                              </m:r>
                            </m:e>
                            <m:sup>
                              <m:r>
                                <a:rPr lang="en-US" b="0" i="1" smtClean="0">
                                  <a:latin typeface="Cambria Math"/>
                                  <a:ea typeface="Cambria Math" panose="02040503050406030204" pitchFamily="18" charset="0"/>
                                </a:rPr>
                                <m:t>4</m:t>
                              </m:r>
                            </m:sup>
                          </m:sSup>
                          <m:r>
                            <a:rPr lang="en-US" b="0" i="1" smtClean="0">
                              <a:latin typeface="Cambria Math"/>
                              <a:ea typeface="Cambria Math" panose="02040503050406030204" pitchFamily="18" charset="0"/>
                            </a:rPr>
                            <m:t>,</m:t>
                          </m:r>
                          <m:sSup>
                            <m:sSupPr>
                              <m:ctrlPr>
                                <a:rPr lang="en-US" i="1">
                                  <a:latin typeface="Cambria Math"/>
                                  <a:ea typeface="Cambria Math" panose="02040503050406030204" pitchFamily="18" charset="0"/>
                                </a:rPr>
                              </m:ctrlPr>
                            </m:sSupPr>
                            <m:e>
                              <m:r>
                                <a:rPr lang="en-US" i="1">
                                  <a:latin typeface="Cambria Math"/>
                                  <a:ea typeface="Cambria Math" panose="02040503050406030204" pitchFamily="18" charset="0"/>
                                </a:rPr>
                                <m:t>𝑠</m:t>
                              </m:r>
                            </m:e>
                            <m:sup>
                              <m:r>
                                <a:rPr lang="en-US" b="0" i="1" smtClean="0">
                                  <a:latin typeface="Cambria Math"/>
                                  <a:ea typeface="Cambria Math" panose="02040503050406030204" pitchFamily="18" charset="0"/>
                                </a:rPr>
                                <m:t>5</m:t>
                              </m:r>
                            </m:sup>
                          </m:sSup>
                          <m:r>
                            <a:rPr lang="en-US" b="0" i="1" smtClean="0">
                              <a:latin typeface="Cambria Math"/>
                              <a:ea typeface="Cambria Math" panose="02040503050406030204" pitchFamily="18" charset="0"/>
                            </a:rPr>
                            <m:t>,</m:t>
                          </m:r>
                          <m:sSup>
                            <m:sSupPr>
                              <m:ctrlPr>
                                <a:rPr lang="en-US" i="1">
                                  <a:latin typeface="Cambria Math"/>
                                  <a:ea typeface="Cambria Math" panose="02040503050406030204" pitchFamily="18" charset="0"/>
                                </a:rPr>
                              </m:ctrlPr>
                            </m:sSupPr>
                            <m:e>
                              <m:r>
                                <a:rPr lang="en-US" i="1">
                                  <a:latin typeface="Cambria Math"/>
                                  <a:ea typeface="Cambria Math" panose="02040503050406030204" pitchFamily="18" charset="0"/>
                                </a:rPr>
                                <m:t>𝑠</m:t>
                              </m:r>
                            </m:e>
                            <m:sup>
                              <m:r>
                                <a:rPr lang="en-US" b="0" i="1" smtClean="0">
                                  <a:latin typeface="Cambria Math"/>
                                  <a:ea typeface="Cambria Math" panose="02040503050406030204" pitchFamily="18" charset="0"/>
                                </a:rPr>
                                <m:t>6</m:t>
                              </m:r>
                            </m:sup>
                          </m:sSup>
                          <m:r>
                            <a:rPr lang="en-US" b="0" i="1" smtClean="0">
                              <a:latin typeface="Cambria Math"/>
                              <a:ea typeface="Cambria Math" panose="02040503050406030204" pitchFamily="18" charset="0"/>
                            </a:rPr>
                            <m:t>,</m:t>
                          </m:r>
                          <m:sSup>
                            <m:sSupPr>
                              <m:ctrlPr>
                                <a:rPr lang="en-US" i="1">
                                  <a:latin typeface="Cambria Math"/>
                                  <a:ea typeface="Cambria Math" panose="02040503050406030204" pitchFamily="18" charset="0"/>
                                </a:rPr>
                              </m:ctrlPr>
                            </m:sSupPr>
                            <m:e>
                              <m:r>
                                <a:rPr lang="en-US" i="1">
                                  <a:latin typeface="Cambria Math"/>
                                  <a:ea typeface="Cambria Math" panose="02040503050406030204" pitchFamily="18" charset="0"/>
                                </a:rPr>
                                <m:t>𝑠</m:t>
                              </m:r>
                            </m:e>
                            <m:sup>
                              <m:r>
                                <a:rPr lang="en-US" b="0" i="1" smtClean="0">
                                  <a:latin typeface="Cambria Math"/>
                                  <a:ea typeface="Cambria Math" panose="02040503050406030204" pitchFamily="18" charset="0"/>
                                </a:rPr>
                                <m:t>7</m:t>
                              </m:r>
                            </m:sup>
                          </m:sSup>
                          <m:r>
                            <a:rPr lang="en-US" b="0" i="1" smtClean="0">
                              <a:latin typeface="Cambria Math"/>
                              <a:ea typeface="Cambria Math" panose="02040503050406030204" pitchFamily="18" charset="0"/>
                            </a:rPr>
                            <m:t>,</m:t>
                          </m:r>
                          <m:sSup>
                            <m:sSupPr>
                              <m:ctrlPr>
                                <a:rPr lang="en-US" i="1">
                                  <a:latin typeface="Cambria Math"/>
                                  <a:ea typeface="Cambria Math" panose="02040503050406030204" pitchFamily="18" charset="0"/>
                                </a:rPr>
                              </m:ctrlPr>
                            </m:sSupPr>
                            <m:e>
                              <m:r>
                                <a:rPr lang="en-US" i="1">
                                  <a:latin typeface="Cambria Math"/>
                                  <a:ea typeface="Cambria Math" panose="02040503050406030204" pitchFamily="18" charset="0"/>
                                </a:rPr>
                                <m:t>𝑠</m:t>
                              </m:r>
                            </m:e>
                            <m:sup>
                              <m:r>
                                <a:rPr lang="en-US" b="0" i="1" smtClean="0">
                                  <a:latin typeface="Cambria Math"/>
                                  <a:ea typeface="Cambria Math" panose="02040503050406030204" pitchFamily="18" charset="0"/>
                                </a:rPr>
                                <m:t>8</m:t>
                              </m:r>
                            </m:sup>
                          </m:sSup>
                          <m:r>
                            <a:rPr lang="en-US" b="0" i="1" smtClean="0">
                              <a:latin typeface="Cambria Math"/>
                              <a:ea typeface="Cambria Math" panose="02040503050406030204" pitchFamily="18" charset="0"/>
                            </a:rPr>
                            <m:t>,</m:t>
                          </m:r>
                          <m:sSup>
                            <m:sSupPr>
                              <m:ctrlPr>
                                <a:rPr lang="en-US" i="1">
                                  <a:latin typeface="Cambria Math"/>
                                  <a:ea typeface="Cambria Math" panose="02040503050406030204" pitchFamily="18" charset="0"/>
                                </a:rPr>
                              </m:ctrlPr>
                            </m:sSupPr>
                            <m:e>
                              <m:r>
                                <a:rPr lang="en-US" i="1">
                                  <a:latin typeface="Cambria Math"/>
                                  <a:ea typeface="Cambria Math" panose="02040503050406030204" pitchFamily="18" charset="0"/>
                                </a:rPr>
                                <m:t>𝑠</m:t>
                              </m:r>
                            </m:e>
                            <m:sup>
                              <m:r>
                                <a:rPr lang="en-US" b="0" i="1" smtClean="0">
                                  <a:latin typeface="Cambria Math"/>
                                  <a:ea typeface="Cambria Math" panose="02040503050406030204" pitchFamily="18" charset="0"/>
                                </a:rPr>
                                <m:t>9</m:t>
                              </m:r>
                            </m:sup>
                          </m:sSup>
                        </m:e>
                      </m:d>
                    </m:oMath>
                  </m:oMathPara>
                </a14:m>
                <a:endParaRPr lang="he-IL" dirty="0"/>
              </a:p>
              <a:p>
                <a:pPr marL="45720" indent="0">
                  <a:buNone/>
                </a:pPr>
                <a:endParaRPr lang="he-IL" i="1" dirty="0">
                  <a:latin typeface="Cambria Math"/>
                  <a:ea typeface="Cambria Math" panose="02040503050406030204" pitchFamily="18" charset="0"/>
                </a:endParaRPr>
              </a:p>
              <a:p>
                <a:pPr marL="45720" indent="0">
                  <a:buNone/>
                </a:pPr>
                <a:endParaRPr lang="he-IL"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43000" y="2057400"/>
                <a:ext cx="9872871" cy="1208314"/>
              </a:xfrm>
              <a:blipFill>
                <a:blip r:embed="rId2"/>
                <a:stretch>
                  <a:fillRect t="-6566" r="-247" b="-74747"/>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5660099" y="3285902"/>
                <a:ext cx="5355772" cy="2865849"/>
              </a:xfrm>
              <a:prstGeom prst="rect">
                <a:avLst/>
              </a:prstGeom>
            </p:spPr>
            <p:txBody>
              <a:bodyPr wrap="square">
                <a:spAutoFit/>
              </a:bodyPr>
              <a:lstStyle/>
              <a:p>
                <a:pPr marL="45720" indent="0" algn="r" rtl="1">
                  <a:buNone/>
                </a:pPr>
                <a14:m>
                  <m:oMath xmlns:m="http://schemas.openxmlformats.org/officeDocument/2006/math">
                    <m:sSup>
                      <m:sSupPr>
                        <m:ctrlPr>
                          <a:rPr lang="en-US" sz="2000" i="1" smtClean="0">
                            <a:latin typeface="Cambria Math"/>
                            <a:ea typeface="Cambria Math" panose="02040503050406030204" pitchFamily="18" charset="0"/>
                          </a:rPr>
                        </m:ctrlPr>
                      </m:sSupPr>
                      <m:e>
                        <m:r>
                          <a:rPr lang="en-US" sz="2000" i="1">
                            <a:latin typeface="Cambria Math"/>
                            <a:ea typeface="Cambria Math" panose="02040503050406030204" pitchFamily="18" charset="0"/>
                          </a:rPr>
                          <m:t>𝑠</m:t>
                        </m:r>
                      </m:e>
                      <m:sup>
                        <m:r>
                          <a:rPr lang="en-US" sz="2000" i="1">
                            <a:latin typeface="Cambria Math"/>
                            <a:ea typeface="Cambria Math" panose="02040503050406030204" pitchFamily="18" charset="0"/>
                          </a:rPr>
                          <m:t>0</m:t>
                        </m:r>
                      </m:sup>
                    </m:sSup>
                  </m:oMath>
                </a14:m>
                <a:r>
                  <a:rPr lang="he-IL" sz="2000" dirty="0"/>
                  <a:t> = האם מריו יכול לקפוץ? (</a:t>
                </a:r>
                <a:r>
                  <a:rPr lang="en-US" sz="2000" dirty="0"/>
                  <a:t>0/1</a:t>
                </a:r>
                <a:r>
                  <a:rPr lang="he-IL" sz="2000" dirty="0"/>
                  <a:t>)</a:t>
                </a:r>
              </a:p>
              <a:p>
                <a:pPr marL="45720" indent="0" algn="r" rtl="1">
                  <a:buNone/>
                </a:pPr>
                <a14:m>
                  <m:oMath xmlns:m="http://schemas.openxmlformats.org/officeDocument/2006/math">
                    <m:sSup>
                      <m:sSupPr>
                        <m:ctrlPr>
                          <a:rPr lang="en-US" sz="2000" i="1">
                            <a:latin typeface="Cambria Math"/>
                            <a:ea typeface="Cambria Math" panose="02040503050406030204" pitchFamily="18" charset="0"/>
                          </a:rPr>
                        </m:ctrlPr>
                      </m:sSupPr>
                      <m:e>
                        <m:r>
                          <a:rPr lang="en-US" sz="2000" i="1">
                            <a:latin typeface="Cambria Math"/>
                            <a:ea typeface="Cambria Math" panose="02040503050406030204" pitchFamily="18" charset="0"/>
                          </a:rPr>
                          <m:t>𝑠</m:t>
                        </m:r>
                      </m:e>
                      <m:sup>
                        <m:r>
                          <a:rPr lang="en-US" sz="2000" b="0" i="1" smtClean="0">
                            <a:latin typeface="Cambria Math"/>
                            <a:ea typeface="Cambria Math" panose="02040503050406030204" pitchFamily="18" charset="0"/>
                          </a:rPr>
                          <m:t>1</m:t>
                        </m:r>
                      </m:sup>
                    </m:sSup>
                  </m:oMath>
                </a14:m>
                <a:r>
                  <a:rPr lang="he-IL" sz="2000" dirty="0"/>
                  <a:t> = האם מריו על הקרקע? (</a:t>
                </a:r>
                <a:r>
                  <a:rPr lang="en-US" sz="2000" dirty="0"/>
                  <a:t>0/1</a:t>
                </a:r>
                <a:r>
                  <a:rPr lang="he-IL" sz="2000" dirty="0"/>
                  <a:t>)</a:t>
                </a:r>
              </a:p>
              <a:p>
                <a:pPr marL="45720" indent="0" algn="r" rtl="1">
                  <a:buNone/>
                </a:pPr>
                <a14:m>
                  <m:oMath xmlns:m="http://schemas.openxmlformats.org/officeDocument/2006/math">
                    <m:sSup>
                      <m:sSupPr>
                        <m:ctrlPr>
                          <a:rPr lang="en-US" sz="2000" i="1">
                            <a:latin typeface="Cambria Math"/>
                            <a:ea typeface="Cambria Math" panose="02040503050406030204" pitchFamily="18" charset="0"/>
                          </a:rPr>
                        </m:ctrlPr>
                      </m:sSupPr>
                      <m:e>
                        <m:r>
                          <a:rPr lang="en-US" sz="2000" i="1">
                            <a:latin typeface="Cambria Math"/>
                            <a:ea typeface="Cambria Math" panose="02040503050406030204" pitchFamily="18" charset="0"/>
                          </a:rPr>
                          <m:t>𝑠</m:t>
                        </m:r>
                      </m:e>
                      <m:sup>
                        <m:r>
                          <a:rPr lang="en-US" sz="2000" b="0" i="1" smtClean="0">
                            <a:latin typeface="Cambria Math"/>
                            <a:ea typeface="Cambria Math" panose="02040503050406030204" pitchFamily="18" charset="0"/>
                          </a:rPr>
                          <m:t>2</m:t>
                        </m:r>
                      </m:sup>
                    </m:sSup>
                  </m:oMath>
                </a14:m>
                <a:r>
                  <a:rPr lang="he-IL" sz="2000" dirty="0"/>
                  <a:t> = האם מריו יכול לשגר כדורי אש? (</a:t>
                </a:r>
                <a:r>
                  <a:rPr lang="en-US" sz="2000" dirty="0"/>
                  <a:t>0/1</a:t>
                </a:r>
                <a:r>
                  <a:rPr lang="he-IL" sz="2000" dirty="0"/>
                  <a:t>)</a:t>
                </a:r>
              </a:p>
              <a:p>
                <a:pPr marL="45720" indent="0" algn="r" rtl="1">
                  <a:buNone/>
                </a:pPr>
                <a14:m>
                  <m:oMath xmlns:m="http://schemas.openxmlformats.org/officeDocument/2006/math">
                    <m:sSup>
                      <m:sSupPr>
                        <m:ctrlPr>
                          <a:rPr lang="en-US" sz="2000" i="1">
                            <a:latin typeface="Cambria Math"/>
                            <a:ea typeface="Cambria Math" panose="02040503050406030204" pitchFamily="18" charset="0"/>
                          </a:rPr>
                        </m:ctrlPr>
                      </m:sSupPr>
                      <m:e>
                        <m:r>
                          <a:rPr lang="en-US" sz="2000" i="1">
                            <a:latin typeface="Cambria Math"/>
                            <a:ea typeface="Cambria Math" panose="02040503050406030204" pitchFamily="18" charset="0"/>
                          </a:rPr>
                          <m:t>𝑠</m:t>
                        </m:r>
                      </m:e>
                      <m:sup>
                        <m:r>
                          <a:rPr lang="en-US" sz="2000" b="0" i="1" smtClean="0">
                            <a:latin typeface="Cambria Math"/>
                            <a:ea typeface="Cambria Math" panose="02040503050406030204" pitchFamily="18" charset="0"/>
                          </a:rPr>
                          <m:t>3</m:t>
                        </m:r>
                      </m:sup>
                    </m:sSup>
                  </m:oMath>
                </a14:m>
                <a:r>
                  <a:rPr lang="he-IL" sz="2000" dirty="0"/>
                  <a:t> = כיוון התנועה הנוכחי של מריו (</a:t>
                </a:r>
                <a:r>
                  <a:rPr lang="en-US" sz="2000" dirty="0"/>
                  <a:t>0-8</a:t>
                </a:r>
                <a:r>
                  <a:rPr lang="he-IL" sz="2000" dirty="0"/>
                  <a:t>)</a:t>
                </a:r>
              </a:p>
              <a:p>
                <a:pPr marL="45720" indent="0" algn="r" rtl="1">
                  <a:buNone/>
                </a:pPr>
                <a14:m>
                  <m:oMath xmlns:m="http://schemas.openxmlformats.org/officeDocument/2006/math">
                    <m:sSup>
                      <m:sSupPr>
                        <m:ctrlPr>
                          <a:rPr lang="en-US" sz="2000" i="1">
                            <a:latin typeface="Cambria Math"/>
                            <a:ea typeface="Cambria Math" panose="02040503050406030204" pitchFamily="18" charset="0"/>
                          </a:rPr>
                        </m:ctrlPr>
                      </m:sSupPr>
                      <m:e>
                        <m:r>
                          <a:rPr lang="en-US" sz="2000" i="1">
                            <a:latin typeface="Cambria Math"/>
                            <a:ea typeface="Cambria Math" panose="02040503050406030204" pitchFamily="18" charset="0"/>
                          </a:rPr>
                          <m:t>𝑠</m:t>
                        </m:r>
                      </m:e>
                      <m:sup>
                        <m:r>
                          <a:rPr lang="en-US" sz="2000" b="0" i="1" smtClean="0">
                            <a:latin typeface="Cambria Math"/>
                            <a:ea typeface="Cambria Math" panose="02040503050406030204" pitchFamily="18" charset="0"/>
                          </a:rPr>
                          <m:t>4</m:t>
                        </m:r>
                      </m:sup>
                    </m:sSup>
                  </m:oMath>
                </a14:m>
                <a:r>
                  <a:rPr lang="he-IL" sz="2000" dirty="0"/>
                  <a:t> = באיזה כיוונים יש למריו אויבים בטווח הקרוב 	</a:t>
                </a:r>
                <a:r>
                  <a:rPr lang="en-US" sz="2000" dirty="0"/>
                  <a:t>)</a:t>
                </a:r>
                <a:r>
                  <a:rPr lang="he-IL" sz="2000" dirty="0"/>
                  <a:t>מקודד במספרים מ-0 עד 255</a:t>
                </a:r>
                <a:r>
                  <a:rPr lang="en-US" sz="2000" dirty="0"/>
                  <a:t>(</a:t>
                </a:r>
                <a:endParaRPr lang="he-IL" sz="2000" dirty="0"/>
              </a:p>
              <a:p>
                <a:pPr marL="45720" algn="r" rtl="1"/>
                <a14:m>
                  <m:oMath xmlns:m="http://schemas.openxmlformats.org/officeDocument/2006/math">
                    <m:sSup>
                      <m:sSupPr>
                        <m:ctrlPr>
                          <a:rPr lang="en-US" sz="2000" i="1">
                            <a:latin typeface="Cambria Math"/>
                            <a:ea typeface="Cambria Math" panose="02040503050406030204" pitchFamily="18" charset="0"/>
                          </a:rPr>
                        </m:ctrlPr>
                      </m:sSupPr>
                      <m:e>
                        <m:r>
                          <a:rPr lang="en-US" sz="2000" i="1">
                            <a:latin typeface="Cambria Math"/>
                            <a:ea typeface="Cambria Math" panose="02040503050406030204" pitchFamily="18" charset="0"/>
                          </a:rPr>
                          <m:t>𝑠</m:t>
                        </m:r>
                      </m:e>
                      <m:sup>
                        <m:r>
                          <a:rPr lang="en-US" sz="2000" i="1">
                            <a:latin typeface="Cambria Math"/>
                            <a:ea typeface="Cambria Math" panose="02040503050406030204" pitchFamily="18" charset="0"/>
                          </a:rPr>
                          <m:t>5</m:t>
                        </m:r>
                      </m:sup>
                    </m:sSup>
                  </m:oMath>
                </a14:m>
                <a:r>
                  <a:rPr lang="he-IL" sz="2000" dirty="0"/>
                  <a:t> = באיזה כיוונים יש למריו אויבים בטווח הבינוני 	</a:t>
                </a:r>
                <a:r>
                  <a:rPr lang="en-US" sz="2000" dirty="0"/>
                  <a:t>)</a:t>
                </a:r>
                <a:r>
                  <a:rPr lang="he-IL" sz="2000" dirty="0"/>
                  <a:t>מקודד במספרים בין 0 ל-255</a:t>
                </a:r>
                <a:r>
                  <a:rPr lang="en-US" sz="2000" dirty="0"/>
                  <a:t>(</a:t>
                </a:r>
                <a:endParaRPr lang="he-IL" sz="2000" dirty="0"/>
              </a:p>
              <a:p>
                <a:pPr marL="45720" indent="0" algn="r" rtl="1">
                  <a:buNone/>
                </a:pPr>
                <a:endParaRPr lang="he-IL" sz="2000" dirty="0"/>
              </a:p>
            </p:txBody>
          </p:sp>
        </mc:Choice>
        <mc:Fallback xmlns="">
          <p:sp>
            <p:nvSpPr>
              <p:cNvPr id="4" name="Rectangle 3"/>
              <p:cNvSpPr>
                <a:spLocks noRot="1" noChangeAspect="1" noMove="1" noResize="1" noEditPoints="1" noAdjustHandles="1" noChangeArrowheads="1" noChangeShapeType="1" noTextEdit="1"/>
              </p:cNvSpPr>
              <p:nvPr/>
            </p:nvSpPr>
            <p:spPr>
              <a:xfrm>
                <a:off x="5660099" y="3285902"/>
                <a:ext cx="5355772" cy="2865849"/>
              </a:xfrm>
              <a:prstGeom prst="rect">
                <a:avLst/>
              </a:prstGeom>
              <a:blipFill>
                <a:blip r:embed="rId3"/>
                <a:stretch>
                  <a:fillRect t="-1277" r="-228" b="-2766"/>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304327" y="3285902"/>
                <a:ext cx="5355772" cy="1938992"/>
              </a:xfrm>
              <a:prstGeom prst="rect">
                <a:avLst/>
              </a:prstGeom>
            </p:spPr>
            <p:txBody>
              <a:bodyPr wrap="square">
                <a:spAutoFit/>
              </a:bodyPr>
              <a:lstStyle/>
              <a:p>
                <a:pPr marL="45720" algn="r" rtl="1"/>
                <a14:m>
                  <m:oMath xmlns:m="http://schemas.openxmlformats.org/officeDocument/2006/math">
                    <m:sSup>
                      <m:sSupPr>
                        <m:ctrlPr>
                          <a:rPr lang="en-US" sz="2000" i="1">
                            <a:latin typeface="Cambria Math"/>
                            <a:ea typeface="Cambria Math" panose="02040503050406030204" pitchFamily="18" charset="0"/>
                          </a:rPr>
                        </m:ctrlPr>
                      </m:sSupPr>
                      <m:e>
                        <m:r>
                          <a:rPr lang="en-US" sz="2000" i="1">
                            <a:latin typeface="Cambria Math"/>
                            <a:ea typeface="Cambria Math" panose="02040503050406030204" pitchFamily="18" charset="0"/>
                          </a:rPr>
                          <m:t>𝑠</m:t>
                        </m:r>
                      </m:e>
                      <m:sup>
                        <m:r>
                          <a:rPr lang="en-US" sz="2000" b="0" i="1" smtClean="0">
                            <a:latin typeface="Cambria Math"/>
                            <a:ea typeface="Cambria Math" panose="02040503050406030204" pitchFamily="18" charset="0"/>
                          </a:rPr>
                          <m:t>6</m:t>
                        </m:r>
                      </m:sup>
                    </m:sSup>
                  </m:oMath>
                </a14:m>
                <a:r>
                  <a:rPr lang="he-IL" sz="2000" dirty="0"/>
                  <a:t> = באיזה כיוונים יש למריו אויבים בטווח הרחוק 	</a:t>
                </a:r>
                <a:r>
                  <a:rPr lang="en-US" sz="2000" dirty="0"/>
                  <a:t>)</a:t>
                </a:r>
                <a:r>
                  <a:rPr lang="he-IL" sz="2000" dirty="0"/>
                  <a:t>מקודד במספרים בין 0 ל-255</a:t>
                </a:r>
                <a:r>
                  <a:rPr lang="en-US" sz="2000" dirty="0"/>
                  <a:t>(</a:t>
                </a:r>
                <a:endParaRPr lang="he-IL" sz="2000" dirty="0"/>
              </a:p>
              <a:p>
                <a:pPr marL="45720" indent="0" algn="r" rtl="1">
                  <a:buNone/>
                </a:pPr>
                <a14:m>
                  <m:oMath xmlns:m="http://schemas.openxmlformats.org/officeDocument/2006/math">
                    <m:sSup>
                      <m:sSupPr>
                        <m:ctrlPr>
                          <a:rPr lang="en-US" sz="2000" i="1" smtClean="0">
                            <a:latin typeface="Cambria Math"/>
                            <a:ea typeface="Cambria Math" panose="02040503050406030204" pitchFamily="18" charset="0"/>
                          </a:rPr>
                        </m:ctrlPr>
                      </m:sSupPr>
                      <m:e>
                        <m:r>
                          <a:rPr lang="en-US" sz="2000" i="1">
                            <a:latin typeface="Cambria Math"/>
                            <a:ea typeface="Cambria Math" panose="02040503050406030204" pitchFamily="18" charset="0"/>
                          </a:rPr>
                          <m:t>𝑠</m:t>
                        </m:r>
                      </m:e>
                      <m:sup>
                        <m:r>
                          <a:rPr lang="en-US" sz="2000" b="0" i="1" smtClean="0">
                            <a:latin typeface="Cambria Math"/>
                            <a:ea typeface="Cambria Math" panose="02040503050406030204" pitchFamily="18" charset="0"/>
                          </a:rPr>
                          <m:t>7</m:t>
                        </m:r>
                      </m:sup>
                    </m:sSup>
                  </m:oMath>
                </a14:m>
                <a:r>
                  <a:rPr lang="he-IL" sz="2000" dirty="0"/>
                  <a:t> = באיזה כיוונים יש למריו מכשולים בטווח 	הקרוב </a:t>
                </a:r>
                <a:r>
                  <a:rPr lang="en-US" sz="2000" dirty="0"/>
                  <a:t>)</a:t>
                </a:r>
                <a:r>
                  <a:rPr lang="he-IL" sz="2000" dirty="0"/>
                  <a:t>מקודד במספרים בין 0 ל-15</a:t>
                </a:r>
                <a:r>
                  <a:rPr lang="en-US" sz="2000" dirty="0"/>
                  <a:t>(</a:t>
                </a:r>
                <a:endParaRPr lang="he-IL" sz="2000" dirty="0"/>
              </a:p>
              <a:p>
                <a:pPr marL="45720" indent="0" algn="r" rtl="1">
                  <a:buNone/>
                </a:pPr>
                <a14:m>
                  <m:oMath xmlns:m="http://schemas.openxmlformats.org/officeDocument/2006/math">
                    <m:sSup>
                      <m:sSupPr>
                        <m:ctrlPr>
                          <a:rPr lang="en-US" sz="2000" i="1">
                            <a:latin typeface="Cambria Math"/>
                            <a:ea typeface="Cambria Math" panose="02040503050406030204" pitchFamily="18" charset="0"/>
                          </a:rPr>
                        </m:ctrlPr>
                      </m:sSupPr>
                      <m:e>
                        <m:r>
                          <a:rPr lang="en-US" sz="2000" i="1">
                            <a:latin typeface="Cambria Math"/>
                            <a:ea typeface="Cambria Math" panose="02040503050406030204" pitchFamily="18" charset="0"/>
                          </a:rPr>
                          <m:t>𝑠</m:t>
                        </m:r>
                      </m:e>
                      <m:sup>
                        <m:r>
                          <a:rPr lang="en-US" sz="2000" b="0" i="1" smtClean="0">
                            <a:latin typeface="Cambria Math"/>
                            <a:ea typeface="Cambria Math" panose="02040503050406030204" pitchFamily="18" charset="0"/>
                          </a:rPr>
                          <m:t>8</m:t>
                        </m:r>
                      </m:sup>
                    </m:sSup>
                  </m:oMath>
                </a14:m>
                <a:r>
                  <a:rPr lang="he-IL" sz="2000" dirty="0"/>
                  <a:t> = המרחק בציר ה</a:t>
                </a:r>
                <a:r>
                  <a:rPr lang="en-US" sz="2000" dirty="0"/>
                  <a:t>x-</a:t>
                </a:r>
                <a:r>
                  <a:rPr lang="he-IL" sz="2000" dirty="0"/>
                  <a:t> לאויב הקרוב ביותר</a:t>
                </a:r>
              </a:p>
              <a:p>
                <a:pPr marL="45720" indent="0" algn="r" rtl="1">
                  <a:buNone/>
                </a:pPr>
                <a14:m>
                  <m:oMath xmlns:m="http://schemas.openxmlformats.org/officeDocument/2006/math">
                    <m:sSup>
                      <m:sSupPr>
                        <m:ctrlPr>
                          <a:rPr lang="en-US" sz="2000" i="1">
                            <a:latin typeface="Cambria Math"/>
                            <a:ea typeface="Cambria Math" panose="02040503050406030204" pitchFamily="18" charset="0"/>
                          </a:rPr>
                        </m:ctrlPr>
                      </m:sSupPr>
                      <m:e>
                        <m:r>
                          <a:rPr lang="en-US" sz="2000" i="1">
                            <a:latin typeface="Cambria Math"/>
                            <a:ea typeface="Cambria Math" panose="02040503050406030204" pitchFamily="18" charset="0"/>
                          </a:rPr>
                          <m:t>𝑠</m:t>
                        </m:r>
                      </m:e>
                      <m:sup>
                        <m:r>
                          <a:rPr lang="en-US" sz="2000" b="0" i="1" smtClean="0">
                            <a:latin typeface="Cambria Math"/>
                            <a:ea typeface="Cambria Math" panose="02040503050406030204" pitchFamily="18" charset="0"/>
                          </a:rPr>
                          <m:t>9</m:t>
                        </m:r>
                      </m:sup>
                    </m:sSup>
                  </m:oMath>
                </a14:m>
                <a:r>
                  <a:rPr lang="he-IL" sz="2000" dirty="0"/>
                  <a:t> = המרחק בציר ה</a:t>
                </a:r>
                <a:r>
                  <a:rPr lang="en-US" sz="2000" dirty="0"/>
                  <a:t>y-</a:t>
                </a:r>
                <a:r>
                  <a:rPr lang="he-IL" sz="2000" dirty="0"/>
                  <a:t> לאויב הקרוב ביותר</a:t>
                </a:r>
              </a:p>
            </p:txBody>
          </p:sp>
        </mc:Choice>
        <mc:Fallback xmlns="">
          <p:sp>
            <p:nvSpPr>
              <p:cNvPr id="5" name="Rectangle 4"/>
              <p:cNvSpPr>
                <a:spLocks noRot="1" noChangeAspect="1" noMove="1" noResize="1" noEditPoints="1" noAdjustHandles="1" noChangeArrowheads="1" noChangeShapeType="1" noTextEdit="1"/>
              </p:cNvSpPr>
              <p:nvPr/>
            </p:nvSpPr>
            <p:spPr>
              <a:xfrm>
                <a:off x="304327" y="3285902"/>
                <a:ext cx="5355772" cy="1938992"/>
              </a:xfrm>
              <a:prstGeom prst="rect">
                <a:avLst/>
              </a:prstGeom>
              <a:blipFill>
                <a:blip r:embed="rId4"/>
                <a:stretch>
                  <a:fillRect t="-1572" b="-4717"/>
                </a:stretch>
              </a:blipFill>
            </p:spPr>
            <p:txBody>
              <a:bodyPr/>
              <a:lstStyle/>
              <a:p>
                <a:r>
                  <a:rPr lang="he-IL">
                    <a:noFill/>
                  </a:rPr>
                  <a:t> </a:t>
                </a:r>
              </a:p>
            </p:txBody>
          </p:sp>
        </mc:Fallback>
      </mc:AlternateContent>
      <p:sp>
        <p:nvSpPr>
          <p:cNvPr id="7" name="Content Placeholder 2"/>
          <p:cNvSpPr txBox="1">
            <a:spLocks/>
          </p:cNvSpPr>
          <p:nvPr/>
        </p:nvSpPr>
        <p:spPr>
          <a:xfrm>
            <a:off x="7042068" y="6093543"/>
            <a:ext cx="3973803" cy="451549"/>
          </a:xfrm>
          <a:prstGeom prst="rect">
            <a:avLst/>
          </a:prstGeom>
        </p:spPr>
        <p:txBody>
          <a:bodyPr vert="horz" lIns="91440" tIns="45720" rIns="91440" bIns="45720" rtlCol="0">
            <a:norm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2200" kern="1200">
                <a:solidFill>
                  <a:schemeClr val="tx1"/>
                </a:solidFill>
                <a:latin typeface="+mn-lt"/>
                <a:ea typeface="+mn-ea"/>
                <a:cs typeface="+mn-cs"/>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tx1"/>
                </a:solidFill>
                <a:latin typeface="+mn-lt"/>
                <a:ea typeface="+mn-ea"/>
                <a:cs typeface="+mn-cs"/>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tx1"/>
                </a:solidFill>
                <a:latin typeface="+mn-lt"/>
                <a:ea typeface="+mn-ea"/>
                <a:cs typeface="+mn-cs"/>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tx1"/>
                </a:solidFill>
                <a:latin typeface="+mn-lt"/>
                <a:ea typeface="+mn-ea"/>
                <a:cs typeface="+mn-cs"/>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tx1"/>
                </a:solidFill>
                <a:latin typeface="+mn-lt"/>
                <a:ea typeface="+mn-ea"/>
                <a:cs typeface="+mn-cs"/>
              </a:defRPr>
            </a:lvl5pPr>
            <a:lvl6pPr marL="16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r>
              <a:rPr lang="he-IL" dirty="0"/>
              <a:t>ראו דוגמא בשקפים הבאים.</a:t>
            </a:r>
          </a:p>
        </p:txBody>
      </p:sp>
    </p:spTree>
    <p:extLst>
      <p:ext uri="{BB962C8B-B14F-4D97-AF65-F5344CB8AC3E}">
        <p14:creationId xmlns:p14="http://schemas.microsoft.com/office/powerpoint/2010/main" val="42451777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ידע קודם נדרש</a:t>
            </a:r>
          </a:p>
        </p:txBody>
      </p:sp>
      <p:sp>
        <p:nvSpPr>
          <p:cNvPr id="3" name="מציין מיקום תוכן 2"/>
          <p:cNvSpPr>
            <a:spLocks noGrp="1"/>
          </p:cNvSpPr>
          <p:nvPr>
            <p:ph idx="1"/>
          </p:nvPr>
        </p:nvSpPr>
        <p:spPr/>
        <p:txBody>
          <a:bodyPr/>
          <a:lstStyle/>
          <a:p>
            <a:r>
              <a:rPr lang="en-US" dirty="0"/>
              <a:t>Reinforcement Learning</a:t>
            </a:r>
            <a:r>
              <a:rPr lang="he-IL" dirty="0"/>
              <a:t> – מה שנלמד בקורס "נושאים מתקדמים בבינה מלאכותית"</a:t>
            </a:r>
          </a:p>
          <a:p>
            <a:pPr lvl="1"/>
            <a:r>
              <a:rPr lang="he-IL" dirty="0"/>
              <a:t>ספציפית- שיטת הלמידה </a:t>
            </a:r>
            <a:r>
              <a:rPr lang="en-US" dirty="0"/>
              <a:t>Q Learning</a:t>
            </a:r>
            <a:endParaRPr lang="he-IL" dirty="0"/>
          </a:p>
          <a:p>
            <a:r>
              <a:rPr lang="he-IL" dirty="0"/>
              <a:t>תכנות בשפת </a:t>
            </a:r>
            <a:r>
              <a:rPr lang="en-US" dirty="0"/>
              <a:t>Java</a:t>
            </a:r>
            <a:r>
              <a:rPr lang="he-IL" dirty="0"/>
              <a:t> – ידע בסיסי מספיק</a:t>
            </a:r>
          </a:p>
          <a:p>
            <a:endParaRPr lang="he-IL" dirty="0"/>
          </a:p>
        </p:txBody>
      </p:sp>
    </p:spTree>
    <p:extLst>
      <p:ext uri="{BB962C8B-B14F-4D97-AF65-F5344CB8AC3E}">
        <p14:creationId xmlns:p14="http://schemas.microsoft.com/office/powerpoint/2010/main" val="25109161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ייצוג מצב- דוגמא</a:t>
            </a:r>
          </a:p>
        </p:txBody>
      </p:sp>
      <mc:AlternateContent xmlns:mc="http://schemas.openxmlformats.org/markup-compatibility/2006">
        <mc:Choice xmlns:a14="http://schemas.microsoft.com/office/drawing/2010/main" Requires="a14">
          <p:sp>
            <p:nvSpPr>
              <p:cNvPr id="9" name="Rectangle 8"/>
              <p:cNvSpPr/>
              <p:nvPr/>
            </p:nvSpPr>
            <p:spPr>
              <a:xfrm>
                <a:off x="4123219" y="2084823"/>
                <a:ext cx="3589637" cy="369332"/>
              </a:xfrm>
              <a:prstGeom prst="rect">
                <a:avLst/>
              </a:prstGeom>
            </p:spPr>
            <p:txBody>
              <a:bodyPr wrap="none">
                <a:spAutoFit/>
              </a:bodyPr>
              <a:lstStyle/>
              <a:p>
                <a:pPr marL="4572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𝑆</m:t>
                      </m:r>
                      <m:r>
                        <a:rPr lang="en-US" i="1">
                          <a:latin typeface="Cambria Math"/>
                          <a:ea typeface="Cambria Math" panose="02040503050406030204" pitchFamily="18" charset="0"/>
                        </a:rPr>
                        <m:t>=</m:t>
                      </m:r>
                      <m:d>
                        <m:dPr>
                          <m:begChr m:val="⟨"/>
                          <m:endChr m:val="⟩"/>
                          <m:ctrlPr>
                            <a:rPr lang="en-US" i="1">
                              <a:latin typeface="Cambria Math"/>
                              <a:ea typeface="Cambria Math" panose="02040503050406030204" pitchFamily="18" charset="0"/>
                            </a:rPr>
                          </m:ctrlPr>
                        </m:dPr>
                        <m:e>
                          <m:r>
                            <a:rPr lang="en-US" i="1">
                              <a:latin typeface="Cambria Math"/>
                              <a:ea typeface="Cambria Math" panose="02040503050406030204" pitchFamily="18" charset="0"/>
                            </a:rPr>
                            <m:t>0</m:t>
                          </m:r>
                          <m:r>
                            <a:rPr lang="en-US" i="1">
                              <a:latin typeface="Cambria Math"/>
                              <a:ea typeface="Cambria Math" panose="02040503050406030204" pitchFamily="18" charset="0"/>
                            </a:rPr>
                            <m:t>, </m:t>
                          </m:r>
                          <m:r>
                            <a:rPr lang="en-US" i="1">
                              <a:latin typeface="Cambria Math"/>
                              <a:ea typeface="Cambria Math" panose="02040503050406030204" pitchFamily="18" charset="0"/>
                            </a:rPr>
                            <m:t>0</m:t>
                          </m:r>
                          <m:r>
                            <a:rPr lang="en-US" i="1">
                              <a:latin typeface="Cambria Math"/>
                              <a:ea typeface="Cambria Math" panose="02040503050406030204" pitchFamily="18" charset="0"/>
                            </a:rPr>
                            <m:t>, </m:t>
                          </m:r>
                          <m:r>
                            <a:rPr lang="en-US" i="1">
                              <a:latin typeface="Cambria Math"/>
                              <a:ea typeface="Cambria Math" panose="02040503050406030204" pitchFamily="18" charset="0"/>
                            </a:rPr>
                            <m:t>0</m:t>
                          </m:r>
                          <m:r>
                            <a:rPr lang="en-US" i="1">
                              <a:latin typeface="Cambria Math"/>
                              <a:ea typeface="Cambria Math" panose="02040503050406030204" pitchFamily="18" charset="0"/>
                            </a:rPr>
                            <m:t>, </m:t>
                          </m:r>
                          <m:r>
                            <a:rPr lang="en-US" i="1">
                              <a:latin typeface="Cambria Math"/>
                              <a:ea typeface="Cambria Math" panose="02040503050406030204" pitchFamily="18" charset="0"/>
                            </a:rPr>
                            <m:t>8</m:t>
                          </m:r>
                          <m:r>
                            <a:rPr lang="en-US" i="1">
                              <a:latin typeface="Cambria Math"/>
                              <a:ea typeface="Cambria Math" panose="02040503050406030204" pitchFamily="18" charset="0"/>
                            </a:rPr>
                            <m:t>, </m:t>
                          </m:r>
                          <m:r>
                            <a:rPr lang="en-US" i="1">
                              <a:latin typeface="Cambria Math"/>
                              <a:ea typeface="Cambria Math" panose="02040503050406030204" pitchFamily="18" charset="0"/>
                            </a:rPr>
                            <m:t>0</m:t>
                          </m:r>
                          <m:r>
                            <a:rPr lang="en-US" i="1">
                              <a:latin typeface="Cambria Math"/>
                              <a:ea typeface="Cambria Math" panose="02040503050406030204" pitchFamily="18" charset="0"/>
                            </a:rPr>
                            <m:t>, </m:t>
                          </m:r>
                          <m:r>
                            <a:rPr lang="en-US" i="1">
                              <a:latin typeface="Cambria Math"/>
                              <a:ea typeface="Cambria Math" panose="02040503050406030204" pitchFamily="18" charset="0"/>
                            </a:rPr>
                            <m:t>144</m:t>
                          </m:r>
                          <m:r>
                            <a:rPr lang="en-US" i="1">
                              <a:latin typeface="Cambria Math"/>
                              <a:ea typeface="Cambria Math" panose="02040503050406030204" pitchFamily="18" charset="0"/>
                            </a:rPr>
                            <m:t>, </m:t>
                          </m:r>
                          <m:r>
                            <a:rPr lang="en-US" i="1">
                              <a:latin typeface="Cambria Math"/>
                              <a:ea typeface="Cambria Math" panose="02040503050406030204" pitchFamily="18" charset="0"/>
                            </a:rPr>
                            <m:t>128</m:t>
                          </m:r>
                          <m:r>
                            <a:rPr lang="en-US" i="1">
                              <a:latin typeface="Cambria Math"/>
                              <a:ea typeface="Cambria Math" panose="02040503050406030204" pitchFamily="18" charset="0"/>
                            </a:rPr>
                            <m:t>, </m:t>
                          </m:r>
                          <m:r>
                            <a:rPr lang="en-US" i="1">
                              <a:latin typeface="Cambria Math"/>
                              <a:ea typeface="Cambria Math" panose="02040503050406030204" pitchFamily="18" charset="0"/>
                            </a:rPr>
                            <m:t>10</m:t>
                          </m:r>
                          <m:r>
                            <a:rPr lang="en-US" i="1">
                              <a:latin typeface="Cambria Math"/>
                              <a:ea typeface="Cambria Math" panose="02040503050406030204" pitchFamily="18" charset="0"/>
                            </a:rPr>
                            <m:t>, </m:t>
                          </m:r>
                          <m:r>
                            <a:rPr lang="en-US" i="1">
                              <a:latin typeface="Cambria Math"/>
                              <a:ea typeface="Cambria Math" panose="02040503050406030204" pitchFamily="18" charset="0"/>
                            </a:rPr>
                            <m:t>0</m:t>
                          </m:r>
                          <m:r>
                            <a:rPr lang="en-US" i="1">
                              <a:latin typeface="Cambria Math"/>
                              <a:ea typeface="Cambria Math" panose="02040503050406030204" pitchFamily="18" charset="0"/>
                            </a:rPr>
                            <m:t>, </m:t>
                          </m:r>
                          <m:r>
                            <a:rPr lang="en-US" i="1">
                              <a:latin typeface="Cambria Math"/>
                              <a:ea typeface="Cambria Math" panose="02040503050406030204" pitchFamily="18" charset="0"/>
                            </a:rPr>
                            <m:t>3</m:t>
                          </m:r>
                        </m:e>
                      </m:d>
                    </m:oMath>
                  </m:oMathPara>
                </a14:m>
                <a:endParaRPr lang="he-IL" dirty="0"/>
              </a:p>
            </p:txBody>
          </p:sp>
        </mc:Choice>
        <mc:Fallback>
          <p:sp>
            <p:nvSpPr>
              <p:cNvPr id="9" name="Rectangle 8"/>
              <p:cNvSpPr>
                <a:spLocks noRot="1" noChangeAspect="1" noMove="1" noResize="1" noEditPoints="1" noAdjustHandles="1" noChangeArrowheads="1" noChangeShapeType="1" noTextEdit="1"/>
              </p:cNvSpPr>
              <p:nvPr/>
            </p:nvSpPr>
            <p:spPr>
              <a:xfrm>
                <a:off x="4123219" y="2084823"/>
                <a:ext cx="3589637" cy="369332"/>
              </a:xfrm>
              <a:prstGeom prst="rect">
                <a:avLst/>
              </a:prstGeom>
              <a:blipFill rotWithShape="1">
                <a:blip r:embed="rId2"/>
                <a:stretch>
                  <a:fillRect t="-8197" r="-679" b="-24590"/>
                </a:stretch>
              </a:blipFill>
            </p:spPr>
            <p:txBody>
              <a:bodyPr/>
              <a:lstStyle/>
              <a:p>
                <a:r>
                  <a:rPr lang="he-IL">
                    <a:noFill/>
                  </a:rPr>
                  <a:t> </a:t>
                </a:r>
              </a:p>
            </p:txBody>
          </p:sp>
        </mc:Fallback>
      </mc:AlternateContent>
      <p:grpSp>
        <p:nvGrpSpPr>
          <p:cNvPr id="31" name="Group 30"/>
          <p:cNvGrpSpPr/>
          <p:nvPr/>
        </p:nvGrpSpPr>
        <p:grpSpPr>
          <a:xfrm>
            <a:off x="3037115" y="1266051"/>
            <a:ext cx="2596242" cy="881156"/>
            <a:chOff x="3037115" y="1266051"/>
            <a:chExt cx="2596242" cy="881156"/>
          </a:xfrm>
        </p:grpSpPr>
        <p:cxnSp>
          <p:nvCxnSpPr>
            <p:cNvPr id="11" name="Straight Arrow Connector 10"/>
            <p:cNvCxnSpPr/>
            <p:nvPr/>
          </p:nvCxnSpPr>
          <p:spPr>
            <a:xfrm>
              <a:off x="4572000" y="1575707"/>
              <a:ext cx="212271" cy="5715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037115" y="1266051"/>
              <a:ext cx="2596242" cy="276999"/>
            </a:xfrm>
            <a:prstGeom prst="rect">
              <a:avLst/>
            </a:prstGeom>
            <a:noFill/>
          </p:spPr>
          <p:txBody>
            <a:bodyPr wrap="square" rtlCol="1">
              <a:spAutoFit/>
            </a:bodyPr>
            <a:lstStyle/>
            <a:p>
              <a:r>
                <a:rPr lang="he-IL" sz="1200" dirty="0"/>
                <a:t>מריו במהלך קפיצה, ולכן לא יכול לקפוץ</a:t>
              </a:r>
            </a:p>
          </p:txBody>
        </p:sp>
      </p:grpSp>
      <p:grpSp>
        <p:nvGrpSpPr>
          <p:cNvPr id="3" name="Group 2"/>
          <p:cNvGrpSpPr/>
          <p:nvPr/>
        </p:nvGrpSpPr>
        <p:grpSpPr>
          <a:xfrm>
            <a:off x="3307044" y="3208489"/>
            <a:ext cx="5812464" cy="3424795"/>
            <a:chOff x="3307044" y="3208489"/>
            <a:chExt cx="5812464" cy="3424795"/>
          </a:xfrm>
        </p:grpSpPr>
        <p:pic>
          <p:nvPicPr>
            <p:cNvPr id="3074" name="Picture 2" descr="Image result for mario g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7044" y="3208489"/>
              <a:ext cx="5812464" cy="34247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mario game"/>
            <p:cNvPicPr>
              <a:picLocks noChangeAspect="1" noChangeArrowheads="1"/>
            </p:cNvPicPr>
            <p:nvPr/>
          </p:nvPicPr>
          <p:blipFill rotWithShape="1">
            <a:blip r:embed="rId3">
              <a:extLst>
                <a:ext uri="{28A0092B-C50C-407E-A947-70E740481C1C}">
                  <a14:useLocalDpi xmlns:a14="http://schemas.microsoft.com/office/drawing/2010/main" val="0"/>
                </a:ext>
              </a:extLst>
            </a:blip>
            <a:srcRect l="15932" t="41273" r="71081" b="47463"/>
            <a:stretch/>
          </p:blipFill>
          <p:spPr bwMode="auto">
            <a:xfrm>
              <a:off x="6276972" y="4238623"/>
              <a:ext cx="754859" cy="3857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mario game"/>
            <p:cNvPicPr>
              <a:picLocks noChangeAspect="1" noChangeArrowheads="1"/>
            </p:cNvPicPr>
            <p:nvPr/>
          </p:nvPicPr>
          <p:blipFill rotWithShape="1">
            <a:blip r:embed="rId3">
              <a:extLst>
                <a:ext uri="{28A0092B-C50C-407E-A947-70E740481C1C}">
                  <a14:useLocalDpi xmlns:a14="http://schemas.microsoft.com/office/drawing/2010/main" val="0"/>
                </a:ext>
              </a:extLst>
            </a:blip>
            <a:srcRect l="15932" t="41273" r="77574" b="47463"/>
            <a:stretch/>
          </p:blipFill>
          <p:spPr bwMode="auto">
            <a:xfrm>
              <a:off x="6276972" y="3214694"/>
              <a:ext cx="377429" cy="38576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215268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ייצוג מצב- דוגמא</a:t>
            </a:r>
          </a:p>
        </p:txBody>
      </p:sp>
      <mc:AlternateContent xmlns:mc="http://schemas.openxmlformats.org/markup-compatibility/2006">
        <mc:Choice xmlns:a14="http://schemas.microsoft.com/office/drawing/2010/main" Requires="a14">
          <p:sp>
            <p:nvSpPr>
              <p:cNvPr id="9" name="Rectangle 8"/>
              <p:cNvSpPr/>
              <p:nvPr/>
            </p:nvSpPr>
            <p:spPr>
              <a:xfrm>
                <a:off x="4123219" y="2084823"/>
                <a:ext cx="3589637" cy="369332"/>
              </a:xfrm>
              <a:prstGeom prst="rect">
                <a:avLst/>
              </a:prstGeom>
            </p:spPr>
            <p:txBody>
              <a:bodyPr wrap="none">
                <a:spAutoFit/>
              </a:bodyPr>
              <a:lstStyle/>
              <a:p>
                <a:pPr marL="4572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𝑆</m:t>
                      </m:r>
                      <m:r>
                        <a:rPr lang="en-US" i="1">
                          <a:latin typeface="Cambria Math"/>
                          <a:ea typeface="Cambria Math" panose="02040503050406030204" pitchFamily="18" charset="0"/>
                        </a:rPr>
                        <m:t>=</m:t>
                      </m:r>
                      <m:d>
                        <m:dPr>
                          <m:begChr m:val="⟨"/>
                          <m:endChr m:val="⟩"/>
                          <m:ctrlPr>
                            <a:rPr lang="en-US" i="1">
                              <a:latin typeface="Cambria Math"/>
                              <a:ea typeface="Cambria Math" panose="02040503050406030204" pitchFamily="18" charset="0"/>
                            </a:rPr>
                          </m:ctrlPr>
                        </m:dPr>
                        <m:e>
                          <m:r>
                            <a:rPr lang="en-US" i="1">
                              <a:latin typeface="Cambria Math"/>
                              <a:ea typeface="Cambria Math" panose="02040503050406030204" pitchFamily="18" charset="0"/>
                            </a:rPr>
                            <m:t>0</m:t>
                          </m:r>
                          <m:r>
                            <a:rPr lang="en-US" i="1">
                              <a:latin typeface="Cambria Math"/>
                              <a:ea typeface="Cambria Math" panose="02040503050406030204" pitchFamily="18" charset="0"/>
                            </a:rPr>
                            <m:t>, </m:t>
                          </m:r>
                          <m:r>
                            <a:rPr lang="en-US" i="1">
                              <a:latin typeface="Cambria Math"/>
                              <a:ea typeface="Cambria Math" panose="02040503050406030204" pitchFamily="18" charset="0"/>
                            </a:rPr>
                            <m:t>0</m:t>
                          </m:r>
                          <m:r>
                            <a:rPr lang="en-US" i="1">
                              <a:latin typeface="Cambria Math"/>
                              <a:ea typeface="Cambria Math" panose="02040503050406030204" pitchFamily="18" charset="0"/>
                            </a:rPr>
                            <m:t>, </m:t>
                          </m:r>
                          <m:r>
                            <a:rPr lang="en-US" i="1">
                              <a:latin typeface="Cambria Math"/>
                              <a:ea typeface="Cambria Math" panose="02040503050406030204" pitchFamily="18" charset="0"/>
                            </a:rPr>
                            <m:t>0</m:t>
                          </m:r>
                          <m:r>
                            <a:rPr lang="en-US" i="1">
                              <a:latin typeface="Cambria Math"/>
                              <a:ea typeface="Cambria Math" panose="02040503050406030204" pitchFamily="18" charset="0"/>
                            </a:rPr>
                            <m:t>, </m:t>
                          </m:r>
                          <m:r>
                            <a:rPr lang="en-US" i="1">
                              <a:latin typeface="Cambria Math"/>
                              <a:ea typeface="Cambria Math" panose="02040503050406030204" pitchFamily="18" charset="0"/>
                            </a:rPr>
                            <m:t>8</m:t>
                          </m:r>
                          <m:r>
                            <a:rPr lang="en-US" i="1">
                              <a:latin typeface="Cambria Math"/>
                              <a:ea typeface="Cambria Math" panose="02040503050406030204" pitchFamily="18" charset="0"/>
                            </a:rPr>
                            <m:t>, </m:t>
                          </m:r>
                          <m:r>
                            <a:rPr lang="en-US" i="1">
                              <a:latin typeface="Cambria Math"/>
                              <a:ea typeface="Cambria Math" panose="02040503050406030204" pitchFamily="18" charset="0"/>
                            </a:rPr>
                            <m:t>0</m:t>
                          </m:r>
                          <m:r>
                            <a:rPr lang="en-US" i="1">
                              <a:latin typeface="Cambria Math"/>
                              <a:ea typeface="Cambria Math" panose="02040503050406030204" pitchFamily="18" charset="0"/>
                            </a:rPr>
                            <m:t>, </m:t>
                          </m:r>
                          <m:r>
                            <a:rPr lang="en-US" i="1">
                              <a:latin typeface="Cambria Math"/>
                              <a:ea typeface="Cambria Math" panose="02040503050406030204" pitchFamily="18" charset="0"/>
                            </a:rPr>
                            <m:t>144</m:t>
                          </m:r>
                          <m:r>
                            <a:rPr lang="en-US" i="1">
                              <a:latin typeface="Cambria Math"/>
                              <a:ea typeface="Cambria Math" panose="02040503050406030204" pitchFamily="18" charset="0"/>
                            </a:rPr>
                            <m:t>, </m:t>
                          </m:r>
                          <m:r>
                            <a:rPr lang="en-US" i="1">
                              <a:latin typeface="Cambria Math"/>
                              <a:ea typeface="Cambria Math" panose="02040503050406030204" pitchFamily="18" charset="0"/>
                            </a:rPr>
                            <m:t>128</m:t>
                          </m:r>
                          <m:r>
                            <a:rPr lang="en-US" i="1">
                              <a:latin typeface="Cambria Math"/>
                              <a:ea typeface="Cambria Math" panose="02040503050406030204" pitchFamily="18" charset="0"/>
                            </a:rPr>
                            <m:t>, </m:t>
                          </m:r>
                          <m:r>
                            <a:rPr lang="en-US" i="1">
                              <a:latin typeface="Cambria Math"/>
                              <a:ea typeface="Cambria Math" panose="02040503050406030204" pitchFamily="18" charset="0"/>
                            </a:rPr>
                            <m:t>10</m:t>
                          </m:r>
                          <m:r>
                            <a:rPr lang="en-US" i="1">
                              <a:latin typeface="Cambria Math"/>
                              <a:ea typeface="Cambria Math" panose="02040503050406030204" pitchFamily="18" charset="0"/>
                            </a:rPr>
                            <m:t>, </m:t>
                          </m:r>
                          <m:r>
                            <a:rPr lang="en-US" i="1">
                              <a:latin typeface="Cambria Math"/>
                              <a:ea typeface="Cambria Math" panose="02040503050406030204" pitchFamily="18" charset="0"/>
                            </a:rPr>
                            <m:t>0</m:t>
                          </m:r>
                          <m:r>
                            <a:rPr lang="en-US" i="1">
                              <a:latin typeface="Cambria Math"/>
                              <a:ea typeface="Cambria Math" panose="02040503050406030204" pitchFamily="18" charset="0"/>
                            </a:rPr>
                            <m:t>, </m:t>
                          </m:r>
                          <m:r>
                            <a:rPr lang="en-US" i="1">
                              <a:latin typeface="Cambria Math"/>
                              <a:ea typeface="Cambria Math" panose="02040503050406030204" pitchFamily="18" charset="0"/>
                            </a:rPr>
                            <m:t>3</m:t>
                          </m:r>
                        </m:e>
                      </m:d>
                    </m:oMath>
                  </m:oMathPara>
                </a14:m>
                <a:endParaRPr lang="he-IL" dirty="0"/>
              </a:p>
            </p:txBody>
          </p:sp>
        </mc:Choice>
        <mc:Fallback>
          <p:sp>
            <p:nvSpPr>
              <p:cNvPr id="9" name="Rectangle 8"/>
              <p:cNvSpPr>
                <a:spLocks noRot="1" noChangeAspect="1" noMove="1" noResize="1" noEditPoints="1" noAdjustHandles="1" noChangeArrowheads="1" noChangeShapeType="1" noTextEdit="1"/>
              </p:cNvSpPr>
              <p:nvPr/>
            </p:nvSpPr>
            <p:spPr>
              <a:xfrm>
                <a:off x="4123219" y="2084823"/>
                <a:ext cx="3589637" cy="369332"/>
              </a:xfrm>
              <a:prstGeom prst="rect">
                <a:avLst/>
              </a:prstGeom>
              <a:blipFill rotWithShape="1">
                <a:blip r:embed="rId2"/>
                <a:stretch>
                  <a:fillRect t="-8197" r="-679" b="-24590"/>
                </a:stretch>
              </a:blipFill>
            </p:spPr>
            <p:txBody>
              <a:bodyPr/>
              <a:lstStyle/>
              <a:p>
                <a:r>
                  <a:rPr lang="he-IL">
                    <a:noFill/>
                  </a:rPr>
                  <a:t> </a:t>
                </a:r>
              </a:p>
            </p:txBody>
          </p:sp>
        </mc:Fallback>
      </mc:AlternateContent>
      <p:grpSp>
        <p:nvGrpSpPr>
          <p:cNvPr id="32" name="Group 31"/>
          <p:cNvGrpSpPr/>
          <p:nvPr/>
        </p:nvGrpSpPr>
        <p:grpSpPr>
          <a:xfrm>
            <a:off x="3380014" y="1127551"/>
            <a:ext cx="2596242" cy="1019656"/>
            <a:chOff x="3380014" y="1127551"/>
            <a:chExt cx="2596242" cy="1019656"/>
          </a:xfrm>
        </p:grpSpPr>
        <p:cxnSp>
          <p:nvCxnSpPr>
            <p:cNvPr id="28" name="Straight Arrow Connector 27"/>
            <p:cNvCxnSpPr/>
            <p:nvPr/>
          </p:nvCxnSpPr>
          <p:spPr>
            <a:xfrm flipH="1">
              <a:off x="5042807" y="1404550"/>
              <a:ext cx="182336" cy="74265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380014" y="1127551"/>
              <a:ext cx="2596242" cy="276999"/>
            </a:xfrm>
            <a:prstGeom prst="rect">
              <a:avLst/>
            </a:prstGeom>
            <a:noFill/>
          </p:spPr>
          <p:txBody>
            <a:bodyPr wrap="square" rtlCol="1">
              <a:spAutoFit/>
            </a:bodyPr>
            <a:lstStyle/>
            <a:p>
              <a:pPr algn="r" rtl="1"/>
              <a:r>
                <a:rPr lang="he-IL" sz="1200" dirty="0"/>
                <a:t>מריו לא על הקרקע</a:t>
              </a:r>
            </a:p>
          </p:txBody>
        </p:sp>
      </p:grpSp>
      <p:grpSp>
        <p:nvGrpSpPr>
          <p:cNvPr id="13" name="Group 12"/>
          <p:cNvGrpSpPr/>
          <p:nvPr/>
        </p:nvGrpSpPr>
        <p:grpSpPr>
          <a:xfrm>
            <a:off x="3307044" y="3208489"/>
            <a:ext cx="5812464" cy="3424795"/>
            <a:chOff x="3307044" y="3208489"/>
            <a:chExt cx="5812464" cy="3424795"/>
          </a:xfrm>
        </p:grpSpPr>
        <p:pic>
          <p:nvPicPr>
            <p:cNvPr id="14" name="Picture 2" descr="Image result for mario g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7044" y="3208489"/>
              <a:ext cx="5812464" cy="342479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mario game"/>
            <p:cNvPicPr>
              <a:picLocks noChangeAspect="1" noChangeArrowheads="1"/>
            </p:cNvPicPr>
            <p:nvPr/>
          </p:nvPicPr>
          <p:blipFill rotWithShape="1">
            <a:blip r:embed="rId3">
              <a:extLst>
                <a:ext uri="{28A0092B-C50C-407E-A947-70E740481C1C}">
                  <a14:useLocalDpi xmlns:a14="http://schemas.microsoft.com/office/drawing/2010/main" val="0"/>
                </a:ext>
              </a:extLst>
            </a:blip>
            <a:srcRect l="15932" t="41273" r="71081" b="47463"/>
            <a:stretch/>
          </p:blipFill>
          <p:spPr bwMode="auto">
            <a:xfrm>
              <a:off x="6276972" y="4238623"/>
              <a:ext cx="754859" cy="38576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mage result for mario game"/>
            <p:cNvPicPr>
              <a:picLocks noChangeAspect="1" noChangeArrowheads="1"/>
            </p:cNvPicPr>
            <p:nvPr/>
          </p:nvPicPr>
          <p:blipFill rotWithShape="1">
            <a:blip r:embed="rId3">
              <a:extLst>
                <a:ext uri="{28A0092B-C50C-407E-A947-70E740481C1C}">
                  <a14:useLocalDpi xmlns:a14="http://schemas.microsoft.com/office/drawing/2010/main" val="0"/>
                </a:ext>
              </a:extLst>
            </a:blip>
            <a:srcRect l="15932" t="41273" r="77574" b="47463"/>
            <a:stretch/>
          </p:blipFill>
          <p:spPr bwMode="auto">
            <a:xfrm>
              <a:off x="6276972" y="3214694"/>
              <a:ext cx="377429" cy="38576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374817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ייצוג מצב- דוגמא</a:t>
            </a:r>
          </a:p>
        </p:txBody>
      </p:sp>
      <mc:AlternateContent xmlns:mc="http://schemas.openxmlformats.org/markup-compatibility/2006">
        <mc:Choice xmlns:a14="http://schemas.microsoft.com/office/drawing/2010/main" Requires="a14">
          <p:sp>
            <p:nvSpPr>
              <p:cNvPr id="9" name="Rectangle 8"/>
              <p:cNvSpPr/>
              <p:nvPr/>
            </p:nvSpPr>
            <p:spPr>
              <a:xfrm>
                <a:off x="4123219" y="2084823"/>
                <a:ext cx="3589637" cy="369332"/>
              </a:xfrm>
              <a:prstGeom prst="rect">
                <a:avLst/>
              </a:prstGeom>
            </p:spPr>
            <p:txBody>
              <a:bodyPr wrap="none">
                <a:spAutoFit/>
              </a:bodyPr>
              <a:lstStyle/>
              <a:p>
                <a:pPr marL="4572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𝑆</m:t>
                      </m:r>
                      <m:r>
                        <a:rPr lang="en-US" i="1">
                          <a:latin typeface="Cambria Math"/>
                          <a:ea typeface="Cambria Math" panose="02040503050406030204" pitchFamily="18" charset="0"/>
                        </a:rPr>
                        <m:t>=</m:t>
                      </m:r>
                      <m:d>
                        <m:dPr>
                          <m:begChr m:val="⟨"/>
                          <m:endChr m:val="⟩"/>
                          <m:ctrlPr>
                            <a:rPr lang="en-US" i="1">
                              <a:latin typeface="Cambria Math"/>
                              <a:ea typeface="Cambria Math" panose="02040503050406030204" pitchFamily="18" charset="0"/>
                            </a:rPr>
                          </m:ctrlPr>
                        </m:dPr>
                        <m:e>
                          <m:r>
                            <a:rPr lang="en-US" i="1">
                              <a:latin typeface="Cambria Math"/>
                              <a:ea typeface="Cambria Math" panose="02040503050406030204" pitchFamily="18" charset="0"/>
                            </a:rPr>
                            <m:t>0</m:t>
                          </m:r>
                          <m:r>
                            <a:rPr lang="en-US" i="1">
                              <a:latin typeface="Cambria Math"/>
                              <a:ea typeface="Cambria Math" panose="02040503050406030204" pitchFamily="18" charset="0"/>
                            </a:rPr>
                            <m:t>, </m:t>
                          </m:r>
                          <m:r>
                            <a:rPr lang="en-US" i="1">
                              <a:latin typeface="Cambria Math"/>
                              <a:ea typeface="Cambria Math" panose="02040503050406030204" pitchFamily="18" charset="0"/>
                            </a:rPr>
                            <m:t>0</m:t>
                          </m:r>
                          <m:r>
                            <a:rPr lang="en-US" i="1">
                              <a:latin typeface="Cambria Math"/>
                              <a:ea typeface="Cambria Math" panose="02040503050406030204" pitchFamily="18" charset="0"/>
                            </a:rPr>
                            <m:t>, </m:t>
                          </m:r>
                          <m:r>
                            <a:rPr lang="en-US" i="1">
                              <a:latin typeface="Cambria Math"/>
                              <a:ea typeface="Cambria Math" panose="02040503050406030204" pitchFamily="18" charset="0"/>
                            </a:rPr>
                            <m:t>0</m:t>
                          </m:r>
                          <m:r>
                            <a:rPr lang="en-US" i="1">
                              <a:latin typeface="Cambria Math"/>
                              <a:ea typeface="Cambria Math" panose="02040503050406030204" pitchFamily="18" charset="0"/>
                            </a:rPr>
                            <m:t>, </m:t>
                          </m:r>
                          <m:r>
                            <a:rPr lang="en-US" i="1">
                              <a:latin typeface="Cambria Math"/>
                              <a:ea typeface="Cambria Math" panose="02040503050406030204" pitchFamily="18" charset="0"/>
                            </a:rPr>
                            <m:t>8</m:t>
                          </m:r>
                          <m:r>
                            <a:rPr lang="en-US" i="1">
                              <a:latin typeface="Cambria Math"/>
                              <a:ea typeface="Cambria Math" panose="02040503050406030204" pitchFamily="18" charset="0"/>
                            </a:rPr>
                            <m:t>, </m:t>
                          </m:r>
                          <m:r>
                            <a:rPr lang="en-US" i="1">
                              <a:latin typeface="Cambria Math"/>
                              <a:ea typeface="Cambria Math" panose="02040503050406030204" pitchFamily="18" charset="0"/>
                            </a:rPr>
                            <m:t>0</m:t>
                          </m:r>
                          <m:r>
                            <a:rPr lang="en-US" i="1">
                              <a:latin typeface="Cambria Math"/>
                              <a:ea typeface="Cambria Math" panose="02040503050406030204" pitchFamily="18" charset="0"/>
                            </a:rPr>
                            <m:t>, </m:t>
                          </m:r>
                          <m:r>
                            <a:rPr lang="en-US" i="1">
                              <a:latin typeface="Cambria Math"/>
                              <a:ea typeface="Cambria Math" panose="02040503050406030204" pitchFamily="18" charset="0"/>
                            </a:rPr>
                            <m:t>144</m:t>
                          </m:r>
                          <m:r>
                            <a:rPr lang="en-US" i="1">
                              <a:latin typeface="Cambria Math"/>
                              <a:ea typeface="Cambria Math" panose="02040503050406030204" pitchFamily="18" charset="0"/>
                            </a:rPr>
                            <m:t>, </m:t>
                          </m:r>
                          <m:r>
                            <a:rPr lang="en-US" i="1">
                              <a:latin typeface="Cambria Math"/>
                              <a:ea typeface="Cambria Math" panose="02040503050406030204" pitchFamily="18" charset="0"/>
                            </a:rPr>
                            <m:t>128</m:t>
                          </m:r>
                          <m:r>
                            <a:rPr lang="en-US" i="1">
                              <a:latin typeface="Cambria Math"/>
                              <a:ea typeface="Cambria Math" panose="02040503050406030204" pitchFamily="18" charset="0"/>
                            </a:rPr>
                            <m:t>, </m:t>
                          </m:r>
                          <m:r>
                            <a:rPr lang="en-US" i="1">
                              <a:latin typeface="Cambria Math"/>
                              <a:ea typeface="Cambria Math" panose="02040503050406030204" pitchFamily="18" charset="0"/>
                            </a:rPr>
                            <m:t>10</m:t>
                          </m:r>
                          <m:r>
                            <a:rPr lang="en-US" i="1">
                              <a:latin typeface="Cambria Math"/>
                              <a:ea typeface="Cambria Math" panose="02040503050406030204" pitchFamily="18" charset="0"/>
                            </a:rPr>
                            <m:t>, </m:t>
                          </m:r>
                          <m:r>
                            <a:rPr lang="en-US" i="1">
                              <a:latin typeface="Cambria Math"/>
                              <a:ea typeface="Cambria Math" panose="02040503050406030204" pitchFamily="18" charset="0"/>
                            </a:rPr>
                            <m:t>0</m:t>
                          </m:r>
                          <m:r>
                            <a:rPr lang="en-US" i="1">
                              <a:latin typeface="Cambria Math"/>
                              <a:ea typeface="Cambria Math" panose="02040503050406030204" pitchFamily="18" charset="0"/>
                            </a:rPr>
                            <m:t>, </m:t>
                          </m:r>
                          <m:r>
                            <a:rPr lang="en-US" i="1">
                              <a:latin typeface="Cambria Math"/>
                              <a:ea typeface="Cambria Math" panose="02040503050406030204" pitchFamily="18" charset="0"/>
                            </a:rPr>
                            <m:t>3</m:t>
                          </m:r>
                        </m:e>
                      </m:d>
                    </m:oMath>
                  </m:oMathPara>
                </a14:m>
                <a:endParaRPr lang="he-IL" dirty="0"/>
              </a:p>
            </p:txBody>
          </p:sp>
        </mc:Choice>
        <mc:Fallback>
          <p:sp>
            <p:nvSpPr>
              <p:cNvPr id="9" name="Rectangle 8"/>
              <p:cNvSpPr>
                <a:spLocks noRot="1" noChangeAspect="1" noMove="1" noResize="1" noEditPoints="1" noAdjustHandles="1" noChangeArrowheads="1" noChangeShapeType="1" noTextEdit="1"/>
              </p:cNvSpPr>
              <p:nvPr/>
            </p:nvSpPr>
            <p:spPr>
              <a:xfrm>
                <a:off x="4123219" y="2084823"/>
                <a:ext cx="3589637" cy="369332"/>
              </a:xfrm>
              <a:prstGeom prst="rect">
                <a:avLst/>
              </a:prstGeom>
              <a:blipFill rotWithShape="1">
                <a:blip r:embed="rId2"/>
                <a:stretch>
                  <a:fillRect t="-8197" r="-679" b="-24590"/>
                </a:stretch>
              </a:blipFill>
            </p:spPr>
            <p:txBody>
              <a:bodyPr/>
              <a:lstStyle/>
              <a:p>
                <a:r>
                  <a:rPr lang="he-IL">
                    <a:noFill/>
                  </a:rPr>
                  <a:t> </a:t>
                </a:r>
              </a:p>
            </p:txBody>
          </p:sp>
        </mc:Fallback>
      </mc:AlternateContent>
      <p:grpSp>
        <p:nvGrpSpPr>
          <p:cNvPr id="34" name="Group 33"/>
          <p:cNvGrpSpPr/>
          <p:nvPr/>
        </p:nvGrpSpPr>
        <p:grpSpPr>
          <a:xfrm>
            <a:off x="3468930" y="1135520"/>
            <a:ext cx="2596242" cy="1033165"/>
            <a:chOff x="3019895" y="1114042"/>
            <a:chExt cx="2596242" cy="1033165"/>
          </a:xfrm>
        </p:grpSpPr>
        <p:cxnSp>
          <p:nvCxnSpPr>
            <p:cNvPr id="35" name="Straight Arrow Connector 34"/>
            <p:cNvCxnSpPr/>
            <p:nvPr/>
          </p:nvCxnSpPr>
          <p:spPr>
            <a:xfrm>
              <a:off x="4572000" y="1575707"/>
              <a:ext cx="212271" cy="5715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3019895" y="1114042"/>
              <a:ext cx="2596242" cy="461665"/>
            </a:xfrm>
            <a:prstGeom prst="rect">
              <a:avLst/>
            </a:prstGeom>
            <a:noFill/>
          </p:spPr>
          <p:txBody>
            <a:bodyPr wrap="square" rtlCol="1">
              <a:spAutoFit/>
            </a:bodyPr>
            <a:lstStyle/>
            <a:p>
              <a:pPr algn="ctr" rtl="1"/>
              <a:r>
                <a:rPr lang="he-IL" sz="1200" dirty="0"/>
                <a:t>מריו לא יכול לשגר כדורי אש (הוא במצב "גדול" ולא במצב "בוס")</a:t>
              </a:r>
            </a:p>
          </p:txBody>
        </p:sp>
      </p:grpSp>
      <p:grpSp>
        <p:nvGrpSpPr>
          <p:cNvPr id="8" name="Group 7"/>
          <p:cNvGrpSpPr/>
          <p:nvPr/>
        </p:nvGrpSpPr>
        <p:grpSpPr>
          <a:xfrm>
            <a:off x="3307044" y="3208489"/>
            <a:ext cx="5812464" cy="3424795"/>
            <a:chOff x="3307044" y="3208489"/>
            <a:chExt cx="5812464" cy="3424795"/>
          </a:xfrm>
        </p:grpSpPr>
        <p:pic>
          <p:nvPicPr>
            <p:cNvPr id="10" name="Picture 2" descr="Image result for mario g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7044" y="3208489"/>
              <a:ext cx="5812464" cy="342479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mario game"/>
            <p:cNvPicPr>
              <a:picLocks noChangeAspect="1" noChangeArrowheads="1"/>
            </p:cNvPicPr>
            <p:nvPr/>
          </p:nvPicPr>
          <p:blipFill rotWithShape="1">
            <a:blip r:embed="rId3">
              <a:extLst>
                <a:ext uri="{28A0092B-C50C-407E-A947-70E740481C1C}">
                  <a14:useLocalDpi xmlns:a14="http://schemas.microsoft.com/office/drawing/2010/main" val="0"/>
                </a:ext>
              </a:extLst>
            </a:blip>
            <a:srcRect l="15932" t="41273" r="71081" b="47463"/>
            <a:stretch/>
          </p:blipFill>
          <p:spPr bwMode="auto">
            <a:xfrm>
              <a:off x="6276972" y="4238623"/>
              <a:ext cx="754859" cy="38576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mario game"/>
            <p:cNvPicPr>
              <a:picLocks noChangeAspect="1" noChangeArrowheads="1"/>
            </p:cNvPicPr>
            <p:nvPr/>
          </p:nvPicPr>
          <p:blipFill rotWithShape="1">
            <a:blip r:embed="rId3">
              <a:extLst>
                <a:ext uri="{28A0092B-C50C-407E-A947-70E740481C1C}">
                  <a14:useLocalDpi xmlns:a14="http://schemas.microsoft.com/office/drawing/2010/main" val="0"/>
                </a:ext>
              </a:extLst>
            </a:blip>
            <a:srcRect l="15932" t="41273" r="77574" b="47463"/>
            <a:stretch/>
          </p:blipFill>
          <p:spPr bwMode="auto">
            <a:xfrm>
              <a:off x="6276972" y="3214694"/>
              <a:ext cx="377429" cy="38576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982742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3307044" y="3208489"/>
            <a:ext cx="5812464" cy="3424795"/>
            <a:chOff x="3307044" y="3208489"/>
            <a:chExt cx="5812464" cy="3424795"/>
          </a:xfrm>
        </p:grpSpPr>
        <p:pic>
          <p:nvPicPr>
            <p:cNvPr id="12" name="Picture 2" descr="Image result for mario ga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7044" y="3208489"/>
              <a:ext cx="5812464" cy="342479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mario game"/>
            <p:cNvPicPr>
              <a:picLocks noChangeAspect="1" noChangeArrowheads="1"/>
            </p:cNvPicPr>
            <p:nvPr/>
          </p:nvPicPr>
          <p:blipFill rotWithShape="1">
            <a:blip r:embed="rId2">
              <a:extLst>
                <a:ext uri="{28A0092B-C50C-407E-A947-70E740481C1C}">
                  <a14:useLocalDpi xmlns:a14="http://schemas.microsoft.com/office/drawing/2010/main" val="0"/>
                </a:ext>
              </a:extLst>
            </a:blip>
            <a:srcRect l="15932" t="41273" r="71081" b="47463"/>
            <a:stretch/>
          </p:blipFill>
          <p:spPr bwMode="auto">
            <a:xfrm>
              <a:off x="6276972" y="4238623"/>
              <a:ext cx="754859" cy="38576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mario game"/>
            <p:cNvPicPr>
              <a:picLocks noChangeAspect="1" noChangeArrowheads="1"/>
            </p:cNvPicPr>
            <p:nvPr/>
          </p:nvPicPr>
          <p:blipFill rotWithShape="1">
            <a:blip r:embed="rId2">
              <a:extLst>
                <a:ext uri="{28A0092B-C50C-407E-A947-70E740481C1C}">
                  <a14:useLocalDpi xmlns:a14="http://schemas.microsoft.com/office/drawing/2010/main" val="0"/>
                </a:ext>
              </a:extLst>
            </a:blip>
            <a:srcRect l="15932" t="41273" r="77574" b="47463"/>
            <a:stretch/>
          </p:blipFill>
          <p:spPr bwMode="auto">
            <a:xfrm>
              <a:off x="6276972" y="3214694"/>
              <a:ext cx="377429" cy="385763"/>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כותרת 1"/>
          <p:cNvSpPr>
            <a:spLocks noGrp="1"/>
          </p:cNvSpPr>
          <p:nvPr>
            <p:ph type="title"/>
          </p:nvPr>
        </p:nvSpPr>
        <p:spPr/>
        <p:txBody>
          <a:bodyPr/>
          <a:lstStyle/>
          <a:p>
            <a:r>
              <a:rPr lang="he-IL" dirty="0"/>
              <a:t>ייצוג מצב- דוגמא</a:t>
            </a:r>
          </a:p>
        </p:txBody>
      </p:sp>
      <mc:AlternateContent xmlns:mc="http://schemas.openxmlformats.org/markup-compatibility/2006">
        <mc:Choice xmlns:a14="http://schemas.microsoft.com/office/drawing/2010/main" Requires="a14">
          <p:sp>
            <p:nvSpPr>
              <p:cNvPr id="9" name="Rectangle 8"/>
              <p:cNvSpPr/>
              <p:nvPr/>
            </p:nvSpPr>
            <p:spPr>
              <a:xfrm>
                <a:off x="4123219" y="2084823"/>
                <a:ext cx="3589637" cy="369332"/>
              </a:xfrm>
              <a:prstGeom prst="rect">
                <a:avLst/>
              </a:prstGeom>
            </p:spPr>
            <p:txBody>
              <a:bodyPr wrap="none">
                <a:spAutoFit/>
              </a:bodyPr>
              <a:lstStyle/>
              <a:p>
                <a:pPr marL="4572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𝑆</m:t>
                      </m:r>
                      <m:r>
                        <a:rPr lang="en-US" i="1">
                          <a:latin typeface="Cambria Math"/>
                          <a:ea typeface="Cambria Math" panose="02040503050406030204" pitchFamily="18" charset="0"/>
                        </a:rPr>
                        <m:t>=</m:t>
                      </m:r>
                      <m:d>
                        <m:dPr>
                          <m:begChr m:val="⟨"/>
                          <m:endChr m:val="⟩"/>
                          <m:ctrlPr>
                            <a:rPr lang="en-US" i="1">
                              <a:latin typeface="Cambria Math"/>
                              <a:ea typeface="Cambria Math" panose="02040503050406030204" pitchFamily="18" charset="0"/>
                            </a:rPr>
                          </m:ctrlPr>
                        </m:dPr>
                        <m:e>
                          <m:r>
                            <a:rPr lang="en-US" i="1">
                              <a:latin typeface="Cambria Math"/>
                              <a:ea typeface="Cambria Math" panose="02040503050406030204" pitchFamily="18" charset="0"/>
                            </a:rPr>
                            <m:t>0</m:t>
                          </m:r>
                          <m:r>
                            <a:rPr lang="en-US" i="1">
                              <a:latin typeface="Cambria Math"/>
                              <a:ea typeface="Cambria Math" panose="02040503050406030204" pitchFamily="18" charset="0"/>
                            </a:rPr>
                            <m:t>, </m:t>
                          </m:r>
                          <m:r>
                            <a:rPr lang="en-US" i="1">
                              <a:latin typeface="Cambria Math"/>
                              <a:ea typeface="Cambria Math" panose="02040503050406030204" pitchFamily="18" charset="0"/>
                            </a:rPr>
                            <m:t>0</m:t>
                          </m:r>
                          <m:r>
                            <a:rPr lang="en-US" i="1">
                              <a:latin typeface="Cambria Math"/>
                              <a:ea typeface="Cambria Math" panose="02040503050406030204" pitchFamily="18" charset="0"/>
                            </a:rPr>
                            <m:t>, </m:t>
                          </m:r>
                          <m:r>
                            <a:rPr lang="en-US" i="1">
                              <a:latin typeface="Cambria Math"/>
                              <a:ea typeface="Cambria Math" panose="02040503050406030204" pitchFamily="18" charset="0"/>
                            </a:rPr>
                            <m:t>0</m:t>
                          </m:r>
                          <m:r>
                            <a:rPr lang="en-US" i="1">
                              <a:latin typeface="Cambria Math"/>
                              <a:ea typeface="Cambria Math" panose="02040503050406030204" pitchFamily="18" charset="0"/>
                            </a:rPr>
                            <m:t>, </m:t>
                          </m:r>
                          <m:r>
                            <a:rPr lang="en-US" i="1">
                              <a:latin typeface="Cambria Math"/>
                              <a:ea typeface="Cambria Math" panose="02040503050406030204" pitchFamily="18" charset="0"/>
                            </a:rPr>
                            <m:t>8</m:t>
                          </m:r>
                          <m:r>
                            <a:rPr lang="en-US" i="1">
                              <a:latin typeface="Cambria Math"/>
                              <a:ea typeface="Cambria Math" panose="02040503050406030204" pitchFamily="18" charset="0"/>
                            </a:rPr>
                            <m:t>, </m:t>
                          </m:r>
                          <m:r>
                            <a:rPr lang="en-US" i="1">
                              <a:latin typeface="Cambria Math"/>
                              <a:ea typeface="Cambria Math" panose="02040503050406030204" pitchFamily="18" charset="0"/>
                            </a:rPr>
                            <m:t>0</m:t>
                          </m:r>
                          <m:r>
                            <a:rPr lang="en-US" i="1">
                              <a:latin typeface="Cambria Math"/>
                              <a:ea typeface="Cambria Math" panose="02040503050406030204" pitchFamily="18" charset="0"/>
                            </a:rPr>
                            <m:t>, </m:t>
                          </m:r>
                          <m:r>
                            <a:rPr lang="en-US" i="1">
                              <a:latin typeface="Cambria Math"/>
                              <a:ea typeface="Cambria Math" panose="02040503050406030204" pitchFamily="18" charset="0"/>
                            </a:rPr>
                            <m:t>144</m:t>
                          </m:r>
                          <m:r>
                            <a:rPr lang="en-US" i="1">
                              <a:latin typeface="Cambria Math"/>
                              <a:ea typeface="Cambria Math" panose="02040503050406030204" pitchFamily="18" charset="0"/>
                            </a:rPr>
                            <m:t>, </m:t>
                          </m:r>
                          <m:r>
                            <a:rPr lang="en-US" i="1">
                              <a:latin typeface="Cambria Math"/>
                              <a:ea typeface="Cambria Math" panose="02040503050406030204" pitchFamily="18" charset="0"/>
                            </a:rPr>
                            <m:t>128</m:t>
                          </m:r>
                          <m:r>
                            <a:rPr lang="en-US" i="1">
                              <a:latin typeface="Cambria Math"/>
                              <a:ea typeface="Cambria Math" panose="02040503050406030204" pitchFamily="18" charset="0"/>
                            </a:rPr>
                            <m:t>, </m:t>
                          </m:r>
                          <m:r>
                            <a:rPr lang="en-US" i="1">
                              <a:latin typeface="Cambria Math"/>
                              <a:ea typeface="Cambria Math" panose="02040503050406030204" pitchFamily="18" charset="0"/>
                            </a:rPr>
                            <m:t>10</m:t>
                          </m:r>
                          <m:r>
                            <a:rPr lang="en-US" i="1">
                              <a:latin typeface="Cambria Math"/>
                              <a:ea typeface="Cambria Math" panose="02040503050406030204" pitchFamily="18" charset="0"/>
                            </a:rPr>
                            <m:t>, </m:t>
                          </m:r>
                          <m:r>
                            <a:rPr lang="en-US" i="1">
                              <a:latin typeface="Cambria Math"/>
                              <a:ea typeface="Cambria Math" panose="02040503050406030204" pitchFamily="18" charset="0"/>
                            </a:rPr>
                            <m:t>0</m:t>
                          </m:r>
                          <m:r>
                            <a:rPr lang="en-US" i="1">
                              <a:latin typeface="Cambria Math"/>
                              <a:ea typeface="Cambria Math" panose="02040503050406030204" pitchFamily="18" charset="0"/>
                            </a:rPr>
                            <m:t>, </m:t>
                          </m:r>
                          <m:r>
                            <a:rPr lang="en-US" i="1">
                              <a:latin typeface="Cambria Math"/>
                              <a:ea typeface="Cambria Math" panose="02040503050406030204" pitchFamily="18" charset="0"/>
                            </a:rPr>
                            <m:t>3</m:t>
                          </m:r>
                        </m:e>
                      </m:d>
                    </m:oMath>
                  </m:oMathPara>
                </a14:m>
                <a:endParaRPr lang="he-IL" dirty="0"/>
              </a:p>
            </p:txBody>
          </p:sp>
        </mc:Choice>
        <mc:Fallback>
          <p:sp>
            <p:nvSpPr>
              <p:cNvPr id="9" name="Rectangle 8"/>
              <p:cNvSpPr>
                <a:spLocks noRot="1" noChangeAspect="1" noMove="1" noResize="1" noEditPoints="1" noAdjustHandles="1" noChangeArrowheads="1" noChangeShapeType="1" noTextEdit="1"/>
              </p:cNvSpPr>
              <p:nvPr/>
            </p:nvSpPr>
            <p:spPr>
              <a:xfrm>
                <a:off x="4123219" y="2084823"/>
                <a:ext cx="3589637" cy="369332"/>
              </a:xfrm>
              <a:prstGeom prst="rect">
                <a:avLst/>
              </a:prstGeom>
              <a:blipFill rotWithShape="1">
                <a:blip r:embed="rId3"/>
                <a:stretch>
                  <a:fillRect t="-8197" r="-679" b="-24590"/>
                </a:stretch>
              </a:blipFill>
            </p:spPr>
            <p:txBody>
              <a:bodyPr/>
              <a:lstStyle/>
              <a:p>
                <a:r>
                  <a:rPr lang="he-IL">
                    <a:noFill/>
                  </a:rPr>
                  <a:t> </a:t>
                </a:r>
              </a:p>
            </p:txBody>
          </p:sp>
        </mc:Fallback>
      </mc:AlternateContent>
      <p:graphicFrame>
        <p:nvGraphicFramePr>
          <p:cNvPr id="33" name="Table 32"/>
          <p:cNvGraphicFramePr>
            <a:graphicFrameLocks noGrp="1"/>
          </p:cNvGraphicFramePr>
          <p:nvPr>
            <p:extLst>
              <p:ext uri="{D42A27DB-BD31-4B8C-83A1-F6EECF244321}">
                <p14:modId xmlns:p14="http://schemas.microsoft.com/office/powerpoint/2010/main" val="4292382445"/>
              </p:ext>
            </p:extLst>
          </p:nvPr>
        </p:nvGraphicFramePr>
        <p:xfrm>
          <a:off x="4998691" y="3739454"/>
          <a:ext cx="2167401" cy="1951053"/>
        </p:xfrm>
        <a:graphic>
          <a:graphicData uri="http://schemas.openxmlformats.org/drawingml/2006/table">
            <a:tbl>
              <a:tblPr rtl="1" firstRow="1" bandRow="1">
                <a:tableStyleId>{5940675A-B579-460E-94D1-54222C63F5DA}</a:tableStyleId>
              </a:tblPr>
              <a:tblGrid>
                <a:gridCol w="722467">
                  <a:extLst>
                    <a:ext uri="{9D8B030D-6E8A-4147-A177-3AD203B41FA5}">
                      <a16:colId xmlns:a16="http://schemas.microsoft.com/office/drawing/2014/main" xmlns="" val="20000"/>
                    </a:ext>
                  </a:extLst>
                </a:gridCol>
                <a:gridCol w="722467">
                  <a:extLst>
                    <a:ext uri="{9D8B030D-6E8A-4147-A177-3AD203B41FA5}">
                      <a16:colId xmlns:a16="http://schemas.microsoft.com/office/drawing/2014/main" xmlns="" val="20001"/>
                    </a:ext>
                  </a:extLst>
                </a:gridCol>
                <a:gridCol w="722467">
                  <a:extLst>
                    <a:ext uri="{9D8B030D-6E8A-4147-A177-3AD203B41FA5}">
                      <a16:colId xmlns:a16="http://schemas.microsoft.com/office/drawing/2014/main" xmlns="" val="20002"/>
                    </a:ext>
                  </a:extLst>
                </a:gridCol>
              </a:tblGrid>
              <a:tr h="650351">
                <a:tc>
                  <a:txBody>
                    <a:bodyPr/>
                    <a:lstStyle/>
                    <a:p>
                      <a:pPr algn="ctr" rtl="1"/>
                      <a:r>
                        <a:rPr lang="he-IL" b="1" dirty="0">
                          <a:solidFill>
                            <a:schemeClr val="bg1"/>
                          </a:solidFill>
                        </a:rPr>
                        <a:t>8</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a:txBody>
                    <a:bodyPr/>
                    <a:lstStyle/>
                    <a:p>
                      <a:pPr algn="ctr" rtl="1"/>
                      <a:r>
                        <a:rPr lang="he-IL" b="1" dirty="0">
                          <a:solidFill>
                            <a:schemeClr val="bg1"/>
                          </a:solidFill>
                        </a:rPr>
                        <a:t>7</a:t>
                      </a:r>
                    </a:p>
                  </a:txBody>
                  <a:tcPr anchor="ctr">
                    <a:lnT w="12700" cap="flat" cmpd="sng" algn="ctr">
                      <a:noFill/>
                      <a:prstDash val="solid"/>
                      <a:round/>
                      <a:headEnd type="none" w="med" len="med"/>
                      <a:tailEnd type="none" w="med" len="med"/>
                    </a:lnT>
                  </a:tcPr>
                </a:tc>
                <a:tc>
                  <a:txBody>
                    <a:bodyPr/>
                    <a:lstStyle/>
                    <a:p>
                      <a:pPr algn="ctr" rtl="1"/>
                      <a:r>
                        <a:rPr lang="he-IL" b="1" dirty="0">
                          <a:solidFill>
                            <a:schemeClr val="bg1"/>
                          </a:solidFill>
                        </a:rPr>
                        <a:t>6</a:t>
                      </a: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xmlns="" val="10000"/>
                  </a:ext>
                </a:extLst>
              </a:tr>
              <a:tr h="650351">
                <a:tc>
                  <a:txBody>
                    <a:bodyPr/>
                    <a:lstStyle/>
                    <a:p>
                      <a:pPr algn="ctr" rtl="1"/>
                      <a:r>
                        <a:rPr lang="he-IL" b="1" dirty="0">
                          <a:solidFill>
                            <a:schemeClr val="bg1"/>
                          </a:solidFill>
                        </a:rPr>
                        <a:t>5</a:t>
                      </a:r>
                    </a:p>
                  </a:txBody>
                  <a:tcPr anchor="ctr">
                    <a:lnL w="12700" cap="flat" cmpd="sng" algn="ctr">
                      <a:noFill/>
                      <a:prstDash val="solid"/>
                      <a:round/>
                      <a:headEnd type="none" w="med" len="med"/>
                      <a:tailEnd type="none" w="med" len="med"/>
                    </a:lnL>
                  </a:tcPr>
                </a:tc>
                <a:tc>
                  <a:txBody>
                    <a:bodyPr/>
                    <a:lstStyle/>
                    <a:p>
                      <a:pPr algn="ctr" rtl="1"/>
                      <a:endParaRPr lang="he-IL" b="1" dirty="0">
                        <a:solidFill>
                          <a:schemeClr val="bg1"/>
                        </a:solidFill>
                      </a:endParaRPr>
                    </a:p>
                  </a:txBody>
                  <a:tcPr anchor="ctr"/>
                </a:tc>
                <a:tc>
                  <a:txBody>
                    <a:bodyPr/>
                    <a:lstStyle/>
                    <a:p>
                      <a:pPr algn="ctr" rtl="1"/>
                      <a:r>
                        <a:rPr lang="he-IL" b="1" dirty="0">
                          <a:solidFill>
                            <a:schemeClr val="bg1"/>
                          </a:solidFill>
                        </a:rPr>
                        <a:t>3</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xmlns="" val="10001"/>
                  </a:ext>
                </a:extLst>
              </a:tr>
              <a:tr h="650351">
                <a:tc>
                  <a:txBody>
                    <a:bodyPr/>
                    <a:lstStyle/>
                    <a:p>
                      <a:pPr algn="ctr" rtl="1"/>
                      <a:r>
                        <a:rPr lang="he-IL" b="1" dirty="0">
                          <a:solidFill>
                            <a:schemeClr val="bg1"/>
                          </a:solidFill>
                        </a:rPr>
                        <a:t>2</a:t>
                      </a:r>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algn="ctr" rtl="1"/>
                      <a:r>
                        <a:rPr lang="he-IL" b="1" dirty="0">
                          <a:solidFill>
                            <a:schemeClr val="bg1"/>
                          </a:solidFill>
                        </a:rPr>
                        <a:t>1</a:t>
                      </a:r>
                    </a:p>
                  </a:txBody>
                  <a:tcPr anchor="ctr">
                    <a:lnB w="12700" cap="flat" cmpd="sng" algn="ctr">
                      <a:noFill/>
                      <a:prstDash val="solid"/>
                      <a:round/>
                      <a:headEnd type="none" w="med" len="med"/>
                      <a:tailEnd type="none" w="med" len="med"/>
                    </a:lnB>
                  </a:tcPr>
                </a:tc>
                <a:tc>
                  <a:txBody>
                    <a:bodyPr/>
                    <a:lstStyle/>
                    <a:p>
                      <a:pPr algn="ctr" rtl="1"/>
                      <a:r>
                        <a:rPr lang="he-IL" b="1" dirty="0">
                          <a:solidFill>
                            <a:schemeClr val="bg1"/>
                          </a:solidFill>
                        </a:rPr>
                        <a:t>0</a:t>
                      </a:r>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p:grpSp>
        <p:nvGrpSpPr>
          <p:cNvPr id="43" name="Group 42"/>
          <p:cNvGrpSpPr/>
          <p:nvPr/>
        </p:nvGrpSpPr>
        <p:grpSpPr>
          <a:xfrm>
            <a:off x="3722914" y="1266051"/>
            <a:ext cx="2876550" cy="3286899"/>
            <a:chOff x="3722914" y="1266051"/>
            <a:chExt cx="2876550" cy="3286899"/>
          </a:xfrm>
        </p:grpSpPr>
        <p:grpSp>
          <p:nvGrpSpPr>
            <p:cNvPr id="42" name="Group 41"/>
            <p:cNvGrpSpPr/>
            <p:nvPr/>
          </p:nvGrpSpPr>
          <p:grpSpPr>
            <a:xfrm>
              <a:off x="3722914" y="1266051"/>
              <a:ext cx="2596242" cy="881156"/>
              <a:chOff x="3722914" y="1266051"/>
              <a:chExt cx="2596242" cy="881156"/>
            </a:xfrm>
          </p:grpSpPr>
          <p:cxnSp>
            <p:nvCxnSpPr>
              <p:cNvPr id="38" name="Straight Arrow Connector 37"/>
              <p:cNvCxnSpPr/>
              <p:nvPr/>
            </p:nvCxnSpPr>
            <p:spPr>
              <a:xfrm>
                <a:off x="5257799" y="1575707"/>
                <a:ext cx="212271" cy="5715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722914" y="1266051"/>
                <a:ext cx="2596242" cy="276999"/>
              </a:xfrm>
              <a:prstGeom prst="rect">
                <a:avLst/>
              </a:prstGeom>
              <a:noFill/>
            </p:spPr>
            <p:txBody>
              <a:bodyPr wrap="square" rtlCol="1">
                <a:spAutoFit/>
              </a:bodyPr>
              <a:lstStyle/>
              <a:p>
                <a:pPr algn="r" rtl="1"/>
                <a:r>
                  <a:rPr lang="he-IL" sz="1200" dirty="0"/>
                  <a:t>מריו נע בכיוון 8 (ראו תרשים)</a:t>
                </a:r>
              </a:p>
            </p:txBody>
          </p:sp>
        </p:grpSp>
        <p:cxnSp>
          <p:nvCxnSpPr>
            <p:cNvPr id="41" name="Straight Arrow Connector 40"/>
            <p:cNvCxnSpPr/>
            <p:nvPr/>
          </p:nvCxnSpPr>
          <p:spPr>
            <a:xfrm flipV="1">
              <a:off x="6319156" y="4245428"/>
              <a:ext cx="280308" cy="30752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350276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307044" y="3208489"/>
            <a:ext cx="5812464" cy="3424795"/>
            <a:chOff x="3307044" y="3208489"/>
            <a:chExt cx="5812464" cy="3424795"/>
          </a:xfrm>
        </p:grpSpPr>
        <p:pic>
          <p:nvPicPr>
            <p:cNvPr id="11" name="Picture 2" descr="Image result for mario ga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7044" y="3208489"/>
              <a:ext cx="5812464" cy="342479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mario game"/>
            <p:cNvPicPr>
              <a:picLocks noChangeAspect="1" noChangeArrowheads="1"/>
            </p:cNvPicPr>
            <p:nvPr/>
          </p:nvPicPr>
          <p:blipFill rotWithShape="1">
            <a:blip r:embed="rId2">
              <a:extLst>
                <a:ext uri="{28A0092B-C50C-407E-A947-70E740481C1C}">
                  <a14:useLocalDpi xmlns:a14="http://schemas.microsoft.com/office/drawing/2010/main" val="0"/>
                </a:ext>
              </a:extLst>
            </a:blip>
            <a:srcRect l="15932" t="41273" r="71081" b="47463"/>
            <a:stretch/>
          </p:blipFill>
          <p:spPr bwMode="auto">
            <a:xfrm>
              <a:off x="6276972" y="4238623"/>
              <a:ext cx="754859" cy="38576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mario game"/>
            <p:cNvPicPr>
              <a:picLocks noChangeAspect="1" noChangeArrowheads="1"/>
            </p:cNvPicPr>
            <p:nvPr/>
          </p:nvPicPr>
          <p:blipFill rotWithShape="1">
            <a:blip r:embed="rId2">
              <a:extLst>
                <a:ext uri="{28A0092B-C50C-407E-A947-70E740481C1C}">
                  <a14:useLocalDpi xmlns:a14="http://schemas.microsoft.com/office/drawing/2010/main" val="0"/>
                </a:ext>
              </a:extLst>
            </a:blip>
            <a:srcRect l="15932" t="41273" r="77574" b="47463"/>
            <a:stretch/>
          </p:blipFill>
          <p:spPr bwMode="auto">
            <a:xfrm>
              <a:off x="6276972" y="3214694"/>
              <a:ext cx="377429" cy="385763"/>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כותרת 1"/>
          <p:cNvSpPr>
            <a:spLocks noGrp="1"/>
          </p:cNvSpPr>
          <p:nvPr>
            <p:ph type="title"/>
          </p:nvPr>
        </p:nvSpPr>
        <p:spPr/>
        <p:txBody>
          <a:bodyPr/>
          <a:lstStyle/>
          <a:p>
            <a:r>
              <a:rPr lang="he-IL" dirty="0"/>
              <a:t>ייצוג מצב- דוגמא</a:t>
            </a:r>
          </a:p>
        </p:txBody>
      </p:sp>
      <mc:AlternateContent xmlns:mc="http://schemas.openxmlformats.org/markup-compatibility/2006">
        <mc:Choice xmlns:a14="http://schemas.microsoft.com/office/drawing/2010/main" Requires="a14">
          <p:sp>
            <p:nvSpPr>
              <p:cNvPr id="9" name="Rectangle 8"/>
              <p:cNvSpPr/>
              <p:nvPr/>
            </p:nvSpPr>
            <p:spPr>
              <a:xfrm>
                <a:off x="4123219" y="2084823"/>
                <a:ext cx="3589637" cy="369332"/>
              </a:xfrm>
              <a:prstGeom prst="rect">
                <a:avLst/>
              </a:prstGeom>
            </p:spPr>
            <p:txBody>
              <a:bodyPr wrap="none">
                <a:spAutoFit/>
              </a:bodyPr>
              <a:lstStyle/>
              <a:p>
                <a:pPr marL="4572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𝑆</m:t>
                      </m:r>
                      <m:r>
                        <a:rPr lang="en-US" i="1">
                          <a:latin typeface="Cambria Math"/>
                          <a:ea typeface="Cambria Math" panose="02040503050406030204" pitchFamily="18" charset="0"/>
                        </a:rPr>
                        <m:t>=</m:t>
                      </m:r>
                      <m:d>
                        <m:dPr>
                          <m:begChr m:val="⟨"/>
                          <m:endChr m:val="⟩"/>
                          <m:ctrlPr>
                            <a:rPr lang="en-US" i="1">
                              <a:latin typeface="Cambria Math"/>
                              <a:ea typeface="Cambria Math" panose="02040503050406030204" pitchFamily="18" charset="0"/>
                            </a:rPr>
                          </m:ctrlPr>
                        </m:dPr>
                        <m:e>
                          <m:r>
                            <a:rPr lang="en-US" i="1">
                              <a:latin typeface="Cambria Math"/>
                              <a:ea typeface="Cambria Math" panose="02040503050406030204" pitchFamily="18" charset="0"/>
                            </a:rPr>
                            <m:t>0</m:t>
                          </m:r>
                          <m:r>
                            <a:rPr lang="en-US" i="1">
                              <a:latin typeface="Cambria Math"/>
                              <a:ea typeface="Cambria Math" panose="02040503050406030204" pitchFamily="18" charset="0"/>
                            </a:rPr>
                            <m:t>, </m:t>
                          </m:r>
                          <m:r>
                            <a:rPr lang="en-US" i="1">
                              <a:latin typeface="Cambria Math"/>
                              <a:ea typeface="Cambria Math" panose="02040503050406030204" pitchFamily="18" charset="0"/>
                            </a:rPr>
                            <m:t>0</m:t>
                          </m:r>
                          <m:r>
                            <a:rPr lang="en-US" i="1">
                              <a:latin typeface="Cambria Math"/>
                              <a:ea typeface="Cambria Math" panose="02040503050406030204" pitchFamily="18" charset="0"/>
                            </a:rPr>
                            <m:t>, </m:t>
                          </m:r>
                          <m:r>
                            <a:rPr lang="en-US" i="1">
                              <a:latin typeface="Cambria Math"/>
                              <a:ea typeface="Cambria Math" panose="02040503050406030204" pitchFamily="18" charset="0"/>
                            </a:rPr>
                            <m:t>0</m:t>
                          </m:r>
                          <m:r>
                            <a:rPr lang="en-US" i="1">
                              <a:latin typeface="Cambria Math"/>
                              <a:ea typeface="Cambria Math" panose="02040503050406030204" pitchFamily="18" charset="0"/>
                            </a:rPr>
                            <m:t>, </m:t>
                          </m:r>
                          <m:r>
                            <a:rPr lang="en-US" i="1">
                              <a:latin typeface="Cambria Math"/>
                              <a:ea typeface="Cambria Math" panose="02040503050406030204" pitchFamily="18" charset="0"/>
                            </a:rPr>
                            <m:t>8</m:t>
                          </m:r>
                          <m:r>
                            <a:rPr lang="en-US" i="1">
                              <a:latin typeface="Cambria Math"/>
                              <a:ea typeface="Cambria Math" panose="02040503050406030204" pitchFamily="18" charset="0"/>
                            </a:rPr>
                            <m:t>, </m:t>
                          </m:r>
                          <m:r>
                            <a:rPr lang="en-US" i="1">
                              <a:latin typeface="Cambria Math"/>
                              <a:ea typeface="Cambria Math" panose="02040503050406030204" pitchFamily="18" charset="0"/>
                            </a:rPr>
                            <m:t>0</m:t>
                          </m:r>
                          <m:r>
                            <a:rPr lang="en-US" i="1">
                              <a:latin typeface="Cambria Math"/>
                              <a:ea typeface="Cambria Math" panose="02040503050406030204" pitchFamily="18" charset="0"/>
                            </a:rPr>
                            <m:t>, </m:t>
                          </m:r>
                          <m:r>
                            <a:rPr lang="en-US" i="1">
                              <a:latin typeface="Cambria Math"/>
                              <a:ea typeface="Cambria Math" panose="02040503050406030204" pitchFamily="18" charset="0"/>
                            </a:rPr>
                            <m:t>144</m:t>
                          </m:r>
                          <m:r>
                            <a:rPr lang="en-US" i="1">
                              <a:latin typeface="Cambria Math"/>
                              <a:ea typeface="Cambria Math" panose="02040503050406030204" pitchFamily="18" charset="0"/>
                            </a:rPr>
                            <m:t>, </m:t>
                          </m:r>
                          <m:r>
                            <a:rPr lang="en-US" i="1">
                              <a:latin typeface="Cambria Math"/>
                              <a:ea typeface="Cambria Math" panose="02040503050406030204" pitchFamily="18" charset="0"/>
                            </a:rPr>
                            <m:t>128</m:t>
                          </m:r>
                          <m:r>
                            <a:rPr lang="en-US" i="1">
                              <a:latin typeface="Cambria Math"/>
                              <a:ea typeface="Cambria Math" panose="02040503050406030204" pitchFamily="18" charset="0"/>
                            </a:rPr>
                            <m:t>, </m:t>
                          </m:r>
                          <m:r>
                            <a:rPr lang="en-US" i="1">
                              <a:latin typeface="Cambria Math"/>
                              <a:ea typeface="Cambria Math" panose="02040503050406030204" pitchFamily="18" charset="0"/>
                            </a:rPr>
                            <m:t>10</m:t>
                          </m:r>
                          <m:r>
                            <a:rPr lang="en-US" i="1">
                              <a:latin typeface="Cambria Math"/>
                              <a:ea typeface="Cambria Math" panose="02040503050406030204" pitchFamily="18" charset="0"/>
                            </a:rPr>
                            <m:t>, </m:t>
                          </m:r>
                          <m:r>
                            <a:rPr lang="en-US" i="1">
                              <a:latin typeface="Cambria Math"/>
                              <a:ea typeface="Cambria Math" panose="02040503050406030204" pitchFamily="18" charset="0"/>
                            </a:rPr>
                            <m:t>0</m:t>
                          </m:r>
                          <m:r>
                            <a:rPr lang="en-US" i="1">
                              <a:latin typeface="Cambria Math"/>
                              <a:ea typeface="Cambria Math" panose="02040503050406030204" pitchFamily="18" charset="0"/>
                            </a:rPr>
                            <m:t>, </m:t>
                          </m:r>
                          <m:r>
                            <a:rPr lang="en-US" i="1">
                              <a:latin typeface="Cambria Math"/>
                              <a:ea typeface="Cambria Math" panose="02040503050406030204" pitchFamily="18" charset="0"/>
                            </a:rPr>
                            <m:t>3</m:t>
                          </m:r>
                        </m:e>
                      </m:d>
                    </m:oMath>
                  </m:oMathPara>
                </a14:m>
                <a:endParaRPr lang="he-IL" dirty="0"/>
              </a:p>
            </p:txBody>
          </p:sp>
        </mc:Choice>
        <mc:Fallback>
          <p:sp>
            <p:nvSpPr>
              <p:cNvPr id="9" name="Rectangle 8"/>
              <p:cNvSpPr>
                <a:spLocks noRot="1" noChangeAspect="1" noMove="1" noResize="1" noEditPoints="1" noAdjustHandles="1" noChangeArrowheads="1" noChangeShapeType="1" noTextEdit="1"/>
              </p:cNvSpPr>
              <p:nvPr/>
            </p:nvSpPr>
            <p:spPr>
              <a:xfrm>
                <a:off x="4123219" y="2084823"/>
                <a:ext cx="3589637" cy="369332"/>
              </a:xfrm>
              <a:prstGeom prst="rect">
                <a:avLst/>
              </a:prstGeom>
              <a:blipFill rotWithShape="1">
                <a:blip r:embed="rId3"/>
                <a:stretch>
                  <a:fillRect t="-8197" r="-679" b="-24590"/>
                </a:stretch>
              </a:blipFill>
            </p:spPr>
            <p:txBody>
              <a:bodyPr/>
              <a:lstStyle/>
              <a:p>
                <a:r>
                  <a:rPr lang="he-IL">
                    <a:noFill/>
                  </a:rPr>
                  <a:t> </a:t>
                </a:r>
              </a:p>
            </p:txBody>
          </p:sp>
        </mc:Fallback>
      </mc:AlternateContent>
      <p:graphicFrame>
        <p:nvGraphicFramePr>
          <p:cNvPr id="33" name="Table 32"/>
          <p:cNvGraphicFramePr>
            <a:graphicFrameLocks noGrp="1"/>
          </p:cNvGraphicFramePr>
          <p:nvPr>
            <p:extLst>
              <p:ext uri="{D42A27DB-BD31-4B8C-83A1-F6EECF244321}">
                <p14:modId xmlns:p14="http://schemas.microsoft.com/office/powerpoint/2010/main" val="1718094051"/>
              </p:ext>
            </p:extLst>
          </p:nvPr>
        </p:nvGraphicFramePr>
        <p:xfrm>
          <a:off x="5143498" y="3902526"/>
          <a:ext cx="1836966" cy="1649187"/>
        </p:xfrm>
        <a:graphic>
          <a:graphicData uri="http://schemas.openxmlformats.org/drawingml/2006/table">
            <a:tbl>
              <a:tblPr rtl="1" firstRow="1" bandRow="1">
                <a:tableStyleId>{5940675A-B579-460E-94D1-54222C63F5DA}</a:tableStyleId>
              </a:tblPr>
              <a:tblGrid>
                <a:gridCol w="612322">
                  <a:extLst>
                    <a:ext uri="{9D8B030D-6E8A-4147-A177-3AD203B41FA5}">
                      <a16:colId xmlns:a16="http://schemas.microsoft.com/office/drawing/2014/main" xmlns="" val="20000"/>
                    </a:ext>
                  </a:extLst>
                </a:gridCol>
                <a:gridCol w="612322">
                  <a:extLst>
                    <a:ext uri="{9D8B030D-6E8A-4147-A177-3AD203B41FA5}">
                      <a16:colId xmlns:a16="http://schemas.microsoft.com/office/drawing/2014/main" xmlns="" val="20001"/>
                    </a:ext>
                  </a:extLst>
                </a:gridCol>
                <a:gridCol w="612322">
                  <a:extLst>
                    <a:ext uri="{9D8B030D-6E8A-4147-A177-3AD203B41FA5}">
                      <a16:colId xmlns:a16="http://schemas.microsoft.com/office/drawing/2014/main" xmlns="" val="20002"/>
                    </a:ext>
                  </a:extLst>
                </a:gridCol>
              </a:tblGrid>
              <a:tr h="549729">
                <a:tc>
                  <a:txBody>
                    <a:bodyPr/>
                    <a:lstStyle/>
                    <a:p>
                      <a:pPr algn="ctr" rtl="1"/>
                      <a:r>
                        <a:rPr lang="he-IL" b="1" dirty="0">
                          <a:solidFill>
                            <a:schemeClr val="bg1"/>
                          </a:solidFill>
                        </a:rPr>
                        <a:t>8</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a:txBody>
                    <a:bodyPr/>
                    <a:lstStyle/>
                    <a:p>
                      <a:pPr algn="ctr" rtl="1"/>
                      <a:r>
                        <a:rPr lang="he-IL" b="1" dirty="0">
                          <a:solidFill>
                            <a:schemeClr val="bg1"/>
                          </a:solidFill>
                        </a:rPr>
                        <a:t>64</a:t>
                      </a:r>
                    </a:p>
                  </a:txBody>
                  <a:tcPr anchor="ctr">
                    <a:lnT w="12700" cap="flat" cmpd="sng" algn="ctr">
                      <a:noFill/>
                      <a:prstDash val="solid"/>
                      <a:round/>
                      <a:headEnd type="none" w="med" len="med"/>
                      <a:tailEnd type="none" w="med" len="med"/>
                    </a:lnT>
                  </a:tcPr>
                </a:tc>
                <a:tc>
                  <a:txBody>
                    <a:bodyPr/>
                    <a:lstStyle/>
                    <a:p>
                      <a:pPr algn="ctr" rtl="1"/>
                      <a:r>
                        <a:rPr lang="he-IL" b="1" dirty="0">
                          <a:solidFill>
                            <a:schemeClr val="bg1"/>
                          </a:solidFill>
                        </a:rPr>
                        <a:t>1</a:t>
                      </a: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xmlns="" val="10000"/>
                  </a:ext>
                </a:extLst>
              </a:tr>
              <a:tr h="549729">
                <a:tc>
                  <a:txBody>
                    <a:bodyPr/>
                    <a:lstStyle/>
                    <a:p>
                      <a:pPr algn="ctr" rtl="1"/>
                      <a:r>
                        <a:rPr lang="he-IL" b="1" dirty="0">
                          <a:solidFill>
                            <a:schemeClr val="bg1"/>
                          </a:solidFill>
                        </a:rPr>
                        <a:t>32</a:t>
                      </a:r>
                    </a:p>
                  </a:txBody>
                  <a:tcPr anchor="ctr">
                    <a:lnL w="12700" cap="flat" cmpd="sng" algn="ctr">
                      <a:noFill/>
                      <a:prstDash val="solid"/>
                      <a:round/>
                      <a:headEnd type="none" w="med" len="med"/>
                      <a:tailEnd type="none" w="med" len="med"/>
                    </a:lnL>
                  </a:tcPr>
                </a:tc>
                <a:tc>
                  <a:txBody>
                    <a:bodyPr/>
                    <a:lstStyle/>
                    <a:p>
                      <a:pPr algn="ctr" rtl="1"/>
                      <a:endParaRPr lang="he-IL" b="1" dirty="0">
                        <a:solidFill>
                          <a:schemeClr val="bg1"/>
                        </a:solidFill>
                      </a:endParaRPr>
                    </a:p>
                  </a:txBody>
                  <a:tcPr anchor="ctr"/>
                </a:tc>
                <a:tc>
                  <a:txBody>
                    <a:bodyPr/>
                    <a:lstStyle/>
                    <a:p>
                      <a:pPr algn="ctr" rtl="1"/>
                      <a:r>
                        <a:rPr lang="he-IL" b="1" dirty="0">
                          <a:solidFill>
                            <a:schemeClr val="bg1"/>
                          </a:solidFill>
                        </a:rPr>
                        <a:t>4</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xmlns="" val="10001"/>
                  </a:ext>
                </a:extLst>
              </a:tr>
              <a:tr h="549729">
                <a:tc>
                  <a:txBody>
                    <a:bodyPr/>
                    <a:lstStyle/>
                    <a:p>
                      <a:pPr algn="ctr" rtl="1"/>
                      <a:r>
                        <a:rPr lang="he-IL" b="1" dirty="0">
                          <a:solidFill>
                            <a:schemeClr val="bg1"/>
                          </a:solidFill>
                        </a:rPr>
                        <a:t>16</a:t>
                      </a:r>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algn="ctr" rtl="1"/>
                      <a:r>
                        <a:rPr lang="he-IL" b="1" dirty="0">
                          <a:solidFill>
                            <a:schemeClr val="bg1"/>
                          </a:solidFill>
                        </a:rPr>
                        <a:t>128</a:t>
                      </a:r>
                    </a:p>
                  </a:txBody>
                  <a:tcPr anchor="ctr">
                    <a:lnB w="12700" cap="flat" cmpd="sng" algn="ctr">
                      <a:noFill/>
                      <a:prstDash val="solid"/>
                      <a:round/>
                      <a:headEnd type="none" w="med" len="med"/>
                      <a:tailEnd type="none" w="med" len="med"/>
                    </a:lnB>
                  </a:tcPr>
                </a:tc>
                <a:tc>
                  <a:txBody>
                    <a:bodyPr/>
                    <a:lstStyle/>
                    <a:p>
                      <a:pPr algn="ctr" rtl="1"/>
                      <a:r>
                        <a:rPr lang="he-IL" b="1" dirty="0">
                          <a:solidFill>
                            <a:schemeClr val="bg1"/>
                          </a:solidFill>
                        </a:rPr>
                        <a:t>2</a:t>
                      </a:r>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p:grpSp>
        <p:nvGrpSpPr>
          <p:cNvPr id="42" name="Group 41"/>
          <p:cNvGrpSpPr/>
          <p:nvPr/>
        </p:nvGrpSpPr>
        <p:grpSpPr>
          <a:xfrm>
            <a:off x="3902528" y="1266051"/>
            <a:ext cx="2596242" cy="881156"/>
            <a:chOff x="3722914" y="1266051"/>
            <a:chExt cx="2596242" cy="881156"/>
          </a:xfrm>
        </p:grpSpPr>
        <p:cxnSp>
          <p:nvCxnSpPr>
            <p:cNvPr id="38" name="Straight Arrow Connector 37"/>
            <p:cNvCxnSpPr/>
            <p:nvPr/>
          </p:nvCxnSpPr>
          <p:spPr>
            <a:xfrm>
              <a:off x="5257799" y="1575707"/>
              <a:ext cx="212271" cy="5715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722914" y="1266051"/>
              <a:ext cx="2596242" cy="276999"/>
            </a:xfrm>
            <a:prstGeom prst="rect">
              <a:avLst/>
            </a:prstGeom>
            <a:noFill/>
          </p:spPr>
          <p:txBody>
            <a:bodyPr wrap="square" rtlCol="1">
              <a:spAutoFit/>
            </a:bodyPr>
            <a:lstStyle/>
            <a:p>
              <a:pPr algn="ctr" rtl="1"/>
              <a:r>
                <a:rPr lang="he-IL" sz="1200" dirty="0"/>
                <a:t>למריו אין אויבים </a:t>
              </a:r>
              <a:r>
                <a:rPr lang="he-IL" sz="1200" b="1" dirty="0"/>
                <a:t>בטווח הקרוב</a:t>
              </a:r>
            </a:p>
          </p:txBody>
        </p:sp>
      </p:grpSp>
    </p:spTree>
    <p:extLst>
      <p:ext uri="{BB962C8B-B14F-4D97-AF65-F5344CB8AC3E}">
        <p14:creationId xmlns:p14="http://schemas.microsoft.com/office/powerpoint/2010/main" val="32011174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307044" y="3208489"/>
            <a:ext cx="5812464" cy="3424795"/>
            <a:chOff x="3307044" y="3208489"/>
            <a:chExt cx="5812464" cy="3424795"/>
          </a:xfrm>
        </p:grpSpPr>
        <p:pic>
          <p:nvPicPr>
            <p:cNvPr id="10" name="Picture 2" descr="Image result for mario ga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7044" y="3208489"/>
              <a:ext cx="5812464" cy="342479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mario game"/>
            <p:cNvPicPr>
              <a:picLocks noChangeAspect="1" noChangeArrowheads="1"/>
            </p:cNvPicPr>
            <p:nvPr/>
          </p:nvPicPr>
          <p:blipFill rotWithShape="1">
            <a:blip r:embed="rId2">
              <a:extLst>
                <a:ext uri="{28A0092B-C50C-407E-A947-70E740481C1C}">
                  <a14:useLocalDpi xmlns:a14="http://schemas.microsoft.com/office/drawing/2010/main" val="0"/>
                </a:ext>
              </a:extLst>
            </a:blip>
            <a:srcRect l="15932" t="41273" r="71081" b="47463"/>
            <a:stretch/>
          </p:blipFill>
          <p:spPr bwMode="auto">
            <a:xfrm>
              <a:off x="6276972" y="4238623"/>
              <a:ext cx="754859" cy="38576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mario game"/>
            <p:cNvPicPr>
              <a:picLocks noChangeAspect="1" noChangeArrowheads="1"/>
            </p:cNvPicPr>
            <p:nvPr/>
          </p:nvPicPr>
          <p:blipFill rotWithShape="1">
            <a:blip r:embed="rId2">
              <a:extLst>
                <a:ext uri="{28A0092B-C50C-407E-A947-70E740481C1C}">
                  <a14:useLocalDpi xmlns:a14="http://schemas.microsoft.com/office/drawing/2010/main" val="0"/>
                </a:ext>
              </a:extLst>
            </a:blip>
            <a:srcRect l="15932" t="41273" r="77574" b="47463"/>
            <a:stretch/>
          </p:blipFill>
          <p:spPr bwMode="auto">
            <a:xfrm>
              <a:off x="6276972" y="3214694"/>
              <a:ext cx="377429" cy="385763"/>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כותרת 1"/>
          <p:cNvSpPr>
            <a:spLocks noGrp="1"/>
          </p:cNvSpPr>
          <p:nvPr>
            <p:ph type="title"/>
          </p:nvPr>
        </p:nvSpPr>
        <p:spPr/>
        <p:txBody>
          <a:bodyPr/>
          <a:lstStyle/>
          <a:p>
            <a:r>
              <a:rPr lang="he-IL" dirty="0"/>
              <a:t>ייצוג מצב- דוגמא</a:t>
            </a:r>
          </a:p>
        </p:txBody>
      </p:sp>
      <mc:AlternateContent xmlns:mc="http://schemas.openxmlformats.org/markup-compatibility/2006">
        <mc:Choice xmlns:a14="http://schemas.microsoft.com/office/drawing/2010/main" Requires="a14">
          <p:sp>
            <p:nvSpPr>
              <p:cNvPr id="9" name="Rectangle 8"/>
              <p:cNvSpPr/>
              <p:nvPr/>
            </p:nvSpPr>
            <p:spPr>
              <a:xfrm>
                <a:off x="4123219" y="2084823"/>
                <a:ext cx="3589637" cy="369332"/>
              </a:xfrm>
              <a:prstGeom prst="rect">
                <a:avLst/>
              </a:prstGeom>
            </p:spPr>
            <p:txBody>
              <a:bodyPr wrap="none">
                <a:spAutoFit/>
              </a:bodyPr>
              <a:lstStyle/>
              <a:p>
                <a:pPr marL="4572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𝑆</m:t>
                      </m:r>
                      <m:r>
                        <a:rPr lang="en-US" i="1">
                          <a:latin typeface="Cambria Math"/>
                          <a:ea typeface="Cambria Math" panose="02040503050406030204" pitchFamily="18" charset="0"/>
                        </a:rPr>
                        <m:t>=</m:t>
                      </m:r>
                      <m:d>
                        <m:dPr>
                          <m:begChr m:val="⟨"/>
                          <m:endChr m:val="⟩"/>
                          <m:ctrlPr>
                            <a:rPr lang="en-US" i="1">
                              <a:latin typeface="Cambria Math"/>
                              <a:ea typeface="Cambria Math" panose="02040503050406030204" pitchFamily="18" charset="0"/>
                            </a:rPr>
                          </m:ctrlPr>
                        </m:dPr>
                        <m:e>
                          <m:r>
                            <a:rPr lang="en-US" i="1">
                              <a:latin typeface="Cambria Math"/>
                              <a:ea typeface="Cambria Math" panose="02040503050406030204" pitchFamily="18" charset="0"/>
                            </a:rPr>
                            <m:t>0</m:t>
                          </m:r>
                          <m:r>
                            <a:rPr lang="en-US" i="1">
                              <a:latin typeface="Cambria Math"/>
                              <a:ea typeface="Cambria Math" panose="02040503050406030204" pitchFamily="18" charset="0"/>
                            </a:rPr>
                            <m:t>, </m:t>
                          </m:r>
                          <m:r>
                            <a:rPr lang="en-US" i="1">
                              <a:latin typeface="Cambria Math"/>
                              <a:ea typeface="Cambria Math" panose="02040503050406030204" pitchFamily="18" charset="0"/>
                            </a:rPr>
                            <m:t>0</m:t>
                          </m:r>
                          <m:r>
                            <a:rPr lang="en-US" i="1">
                              <a:latin typeface="Cambria Math"/>
                              <a:ea typeface="Cambria Math" panose="02040503050406030204" pitchFamily="18" charset="0"/>
                            </a:rPr>
                            <m:t>, </m:t>
                          </m:r>
                          <m:r>
                            <a:rPr lang="en-US" i="1">
                              <a:latin typeface="Cambria Math"/>
                              <a:ea typeface="Cambria Math" panose="02040503050406030204" pitchFamily="18" charset="0"/>
                            </a:rPr>
                            <m:t>0</m:t>
                          </m:r>
                          <m:r>
                            <a:rPr lang="en-US" i="1">
                              <a:latin typeface="Cambria Math"/>
                              <a:ea typeface="Cambria Math" panose="02040503050406030204" pitchFamily="18" charset="0"/>
                            </a:rPr>
                            <m:t>, </m:t>
                          </m:r>
                          <m:r>
                            <a:rPr lang="en-US" i="1">
                              <a:latin typeface="Cambria Math"/>
                              <a:ea typeface="Cambria Math" panose="02040503050406030204" pitchFamily="18" charset="0"/>
                            </a:rPr>
                            <m:t>8</m:t>
                          </m:r>
                          <m:r>
                            <a:rPr lang="en-US" i="1">
                              <a:latin typeface="Cambria Math"/>
                              <a:ea typeface="Cambria Math" panose="02040503050406030204" pitchFamily="18" charset="0"/>
                            </a:rPr>
                            <m:t>, </m:t>
                          </m:r>
                          <m:r>
                            <a:rPr lang="en-US" i="1">
                              <a:latin typeface="Cambria Math"/>
                              <a:ea typeface="Cambria Math" panose="02040503050406030204" pitchFamily="18" charset="0"/>
                            </a:rPr>
                            <m:t>0</m:t>
                          </m:r>
                          <m:r>
                            <a:rPr lang="en-US" i="1">
                              <a:latin typeface="Cambria Math"/>
                              <a:ea typeface="Cambria Math" panose="02040503050406030204" pitchFamily="18" charset="0"/>
                            </a:rPr>
                            <m:t>, </m:t>
                          </m:r>
                          <m:r>
                            <a:rPr lang="en-US" i="1">
                              <a:latin typeface="Cambria Math"/>
                              <a:ea typeface="Cambria Math" panose="02040503050406030204" pitchFamily="18" charset="0"/>
                            </a:rPr>
                            <m:t>144</m:t>
                          </m:r>
                          <m:r>
                            <a:rPr lang="en-US" i="1">
                              <a:latin typeface="Cambria Math"/>
                              <a:ea typeface="Cambria Math" panose="02040503050406030204" pitchFamily="18" charset="0"/>
                            </a:rPr>
                            <m:t>, </m:t>
                          </m:r>
                          <m:r>
                            <a:rPr lang="en-US" i="1">
                              <a:latin typeface="Cambria Math"/>
                              <a:ea typeface="Cambria Math" panose="02040503050406030204" pitchFamily="18" charset="0"/>
                            </a:rPr>
                            <m:t>128</m:t>
                          </m:r>
                          <m:r>
                            <a:rPr lang="en-US" i="1">
                              <a:latin typeface="Cambria Math"/>
                              <a:ea typeface="Cambria Math" panose="02040503050406030204" pitchFamily="18" charset="0"/>
                            </a:rPr>
                            <m:t>, </m:t>
                          </m:r>
                          <m:r>
                            <a:rPr lang="en-US" i="1">
                              <a:latin typeface="Cambria Math"/>
                              <a:ea typeface="Cambria Math" panose="02040503050406030204" pitchFamily="18" charset="0"/>
                            </a:rPr>
                            <m:t>10</m:t>
                          </m:r>
                          <m:r>
                            <a:rPr lang="en-US" i="1">
                              <a:latin typeface="Cambria Math"/>
                              <a:ea typeface="Cambria Math" panose="02040503050406030204" pitchFamily="18" charset="0"/>
                            </a:rPr>
                            <m:t>, </m:t>
                          </m:r>
                          <m:r>
                            <a:rPr lang="en-US" i="1">
                              <a:latin typeface="Cambria Math"/>
                              <a:ea typeface="Cambria Math" panose="02040503050406030204" pitchFamily="18" charset="0"/>
                            </a:rPr>
                            <m:t>0</m:t>
                          </m:r>
                          <m:r>
                            <a:rPr lang="en-US" i="1">
                              <a:latin typeface="Cambria Math"/>
                              <a:ea typeface="Cambria Math" panose="02040503050406030204" pitchFamily="18" charset="0"/>
                            </a:rPr>
                            <m:t>, </m:t>
                          </m:r>
                          <m:r>
                            <a:rPr lang="en-US" i="1">
                              <a:latin typeface="Cambria Math"/>
                              <a:ea typeface="Cambria Math" panose="02040503050406030204" pitchFamily="18" charset="0"/>
                            </a:rPr>
                            <m:t>3</m:t>
                          </m:r>
                        </m:e>
                      </m:d>
                    </m:oMath>
                  </m:oMathPara>
                </a14:m>
                <a:endParaRPr lang="he-IL" dirty="0"/>
              </a:p>
            </p:txBody>
          </p:sp>
        </mc:Choice>
        <mc:Fallback>
          <p:sp>
            <p:nvSpPr>
              <p:cNvPr id="9" name="Rectangle 8"/>
              <p:cNvSpPr>
                <a:spLocks noRot="1" noChangeAspect="1" noMove="1" noResize="1" noEditPoints="1" noAdjustHandles="1" noChangeArrowheads="1" noChangeShapeType="1" noTextEdit="1"/>
              </p:cNvSpPr>
              <p:nvPr/>
            </p:nvSpPr>
            <p:spPr>
              <a:xfrm>
                <a:off x="4123219" y="2084823"/>
                <a:ext cx="3589637" cy="369332"/>
              </a:xfrm>
              <a:prstGeom prst="rect">
                <a:avLst/>
              </a:prstGeom>
              <a:blipFill rotWithShape="1">
                <a:blip r:embed="rId3"/>
                <a:stretch>
                  <a:fillRect t="-8197" r="-679" b="-24590"/>
                </a:stretch>
              </a:blipFill>
            </p:spPr>
            <p:txBody>
              <a:bodyPr/>
              <a:lstStyle/>
              <a:p>
                <a:r>
                  <a:rPr lang="he-IL">
                    <a:noFill/>
                  </a:rPr>
                  <a:t> </a:t>
                </a:r>
              </a:p>
            </p:txBody>
          </p:sp>
        </mc:Fallback>
      </mc:AlternateContent>
      <p:graphicFrame>
        <p:nvGraphicFramePr>
          <p:cNvPr id="33" name="Table 32"/>
          <p:cNvGraphicFramePr>
            <a:graphicFrameLocks noGrp="1"/>
          </p:cNvGraphicFramePr>
          <p:nvPr>
            <p:extLst>
              <p:ext uri="{D42A27DB-BD31-4B8C-83A1-F6EECF244321}">
                <p14:modId xmlns:p14="http://schemas.microsoft.com/office/powerpoint/2010/main" val="3454091371"/>
              </p:ext>
            </p:extLst>
          </p:nvPr>
        </p:nvGraphicFramePr>
        <p:xfrm>
          <a:off x="4661806" y="3510641"/>
          <a:ext cx="2579913" cy="2506437"/>
        </p:xfrm>
        <a:graphic>
          <a:graphicData uri="http://schemas.openxmlformats.org/drawingml/2006/table">
            <a:tbl>
              <a:tblPr rtl="1" firstRow="1" bandRow="1">
                <a:tableStyleId>{5940675A-B579-460E-94D1-54222C63F5DA}</a:tableStyleId>
              </a:tblPr>
              <a:tblGrid>
                <a:gridCol w="859971">
                  <a:extLst>
                    <a:ext uri="{9D8B030D-6E8A-4147-A177-3AD203B41FA5}">
                      <a16:colId xmlns:a16="http://schemas.microsoft.com/office/drawing/2014/main" xmlns="" val="20000"/>
                    </a:ext>
                  </a:extLst>
                </a:gridCol>
                <a:gridCol w="859971">
                  <a:extLst>
                    <a:ext uri="{9D8B030D-6E8A-4147-A177-3AD203B41FA5}">
                      <a16:colId xmlns:a16="http://schemas.microsoft.com/office/drawing/2014/main" xmlns="" val="20001"/>
                    </a:ext>
                  </a:extLst>
                </a:gridCol>
                <a:gridCol w="859971">
                  <a:extLst>
                    <a:ext uri="{9D8B030D-6E8A-4147-A177-3AD203B41FA5}">
                      <a16:colId xmlns:a16="http://schemas.microsoft.com/office/drawing/2014/main" xmlns="" val="20002"/>
                    </a:ext>
                  </a:extLst>
                </a:gridCol>
              </a:tblGrid>
              <a:tr h="835479">
                <a:tc>
                  <a:txBody>
                    <a:bodyPr/>
                    <a:lstStyle/>
                    <a:p>
                      <a:pPr algn="ctr" rtl="1"/>
                      <a:r>
                        <a:rPr lang="he-IL" b="1" dirty="0">
                          <a:solidFill>
                            <a:schemeClr val="bg1"/>
                          </a:solidFill>
                        </a:rPr>
                        <a:t>8</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a:txBody>
                    <a:bodyPr/>
                    <a:lstStyle/>
                    <a:p>
                      <a:pPr algn="ctr" rtl="1"/>
                      <a:r>
                        <a:rPr lang="he-IL" b="1" dirty="0">
                          <a:solidFill>
                            <a:schemeClr val="bg1"/>
                          </a:solidFill>
                        </a:rPr>
                        <a:t>64</a:t>
                      </a:r>
                    </a:p>
                  </a:txBody>
                  <a:tcPr anchor="ctr">
                    <a:lnT w="12700" cap="flat" cmpd="sng" algn="ctr">
                      <a:noFill/>
                      <a:prstDash val="solid"/>
                      <a:round/>
                      <a:headEnd type="none" w="med" len="med"/>
                      <a:tailEnd type="none" w="med" len="med"/>
                    </a:lnT>
                  </a:tcPr>
                </a:tc>
                <a:tc>
                  <a:txBody>
                    <a:bodyPr/>
                    <a:lstStyle/>
                    <a:p>
                      <a:pPr algn="ctr" rtl="1"/>
                      <a:r>
                        <a:rPr lang="he-IL" b="1" dirty="0">
                          <a:solidFill>
                            <a:schemeClr val="bg1"/>
                          </a:solidFill>
                        </a:rPr>
                        <a:t>1</a:t>
                      </a: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xmlns="" val="10000"/>
                  </a:ext>
                </a:extLst>
              </a:tr>
              <a:tr h="835479">
                <a:tc>
                  <a:txBody>
                    <a:bodyPr/>
                    <a:lstStyle/>
                    <a:p>
                      <a:pPr algn="ctr" rtl="1"/>
                      <a:r>
                        <a:rPr lang="he-IL" b="1" dirty="0">
                          <a:solidFill>
                            <a:schemeClr val="bg1"/>
                          </a:solidFill>
                        </a:rPr>
                        <a:t>32</a:t>
                      </a:r>
                    </a:p>
                  </a:txBody>
                  <a:tcPr anchor="ctr">
                    <a:lnL w="12700" cap="flat" cmpd="sng" algn="ctr">
                      <a:noFill/>
                      <a:prstDash val="solid"/>
                      <a:round/>
                      <a:headEnd type="none" w="med" len="med"/>
                      <a:tailEnd type="none" w="med" len="med"/>
                    </a:lnL>
                  </a:tcPr>
                </a:tc>
                <a:tc>
                  <a:txBody>
                    <a:bodyPr/>
                    <a:lstStyle/>
                    <a:p>
                      <a:pPr algn="ctr" rtl="1"/>
                      <a:endParaRPr lang="he-IL" b="1" dirty="0">
                        <a:solidFill>
                          <a:schemeClr val="bg1"/>
                        </a:solidFill>
                      </a:endParaRPr>
                    </a:p>
                  </a:txBody>
                  <a:tcPr anchor="ctr"/>
                </a:tc>
                <a:tc>
                  <a:txBody>
                    <a:bodyPr/>
                    <a:lstStyle/>
                    <a:p>
                      <a:pPr algn="ctr" rtl="1"/>
                      <a:r>
                        <a:rPr lang="he-IL" b="1" dirty="0">
                          <a:solidFill>
                            <a:schemeClr val="bg1"/>
                          </a:solidFill>
                        </a:rPr>
                        <a:t>4</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xmlns="" val="10001"/>
                  </a:ext>
                </a:extLst>
              </a:tr>
              <a:tr h="835479">
                <a:tc>
                  <a:txBody>
                    <a:bodyPr/>
                    <a:lstStyle/>
                    <a:p>
                      <a:pPr algn="ctr" rtl="1"/>
                      <a:r>
                        <a:rPr lang="he-IL" b="1" dirty="0">
                          <a:solidFill>
                            <a:schemeClr val="bg1"/>
                          </a:solidFill>
                        </a:rPr>
                        <a:t>16</a:t>
                      </a:r>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algn="ctr" rtl="1"/>
                      <a:r>
                        <a:rPr lang="he-IL" b="1" dirty="0">
                          <a:solidFill>
                            <a:schemeClr val="bg1"/>
                          </a:solidFill>
                        </a:rPr>
                        <a:t>128</a:t>
                      </a:r>
                    </a:p>
                  </a:txBody>
                  <a:tcPr anchor="ctr">
                    <a:lnB w="12700" cap="flat" cmpd="sng" algn="ctr">
                      <a:noFill/>
                      <a:prstDash val="solid"/>
                      <a:round/>
                      <a:headEnd type="none" w="med" len="med"/>
                      <a:tailEnd type="none" w="med" len="med"/>
                    </a:lnB>
                  </a:tcPr>
                </a:tc>
                <a:tc>
                  <a:txBody>
                    <a:bodyPr/>
                    <a:lstStyle/>
                    <a:p>
                      <a:pPr algn="ctr" rtl="1"/>
                      <a:r>
                        <a:rPr lang="he-IL" b="1" dirty="0">
                          <a:solidFill>
                            <a:schemeClr val="bg1"/>
                          </a:solidFill>
                        </a:rPr>
                        <a:t>2</a:t>
                      </a:r>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p:cxnSp>
        <p:nvCxnSpPr>
          <p:cNvPr id="38" name="Straight Arrow Connector 37"/>
          <p:cNvCxnSpPr/>
          <p:nvPr/>
        </p:nvCxnSpPr>
        <p:spPr>
          <a:xfrm>
            <a:off x="4906736" y="1273629"/>
            <a:ext cx="1045027" cy="86541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2294420" y="858130"/>
            <a:ext cx="2596242" cy="830997"/>
          </a:xfrm>
          <a:prstGeom prst="rect">
            <a:avLst/>
          </a:prstGeom>
          <a:noFill/>
        </p:spPr>
        <p:txBody>
          <a:bodyPr wrap="square" rtlCol="1">
            <a:spAutoFit/>
          </a:bodyPr>
          <a:lstStyle/>
          <a:p>
            <a:pPr algn="ctr" rtl="1"/>
            <a:r>
              <a:rPr lang="he-IL" sz="1200" dirty="0"/>
              <a:t>למריו יש שני אויבים </a:t>
            </a:r>
            <a:r>
              <a:rPr lang="he-IL" sz="1200" b="1" dirty="0"/>
              <a:t>בטווח הבינוני- </a:t>
            </a:r>
            <a:r>
              <a:rPr lang="he-IL" sz="1200" dirty="0"/>
              <a:t>אחד במשבצת 128 ואחד במשבצת 16, ולכן יופיע 144 שהוא הסכום של שני המספרים האלה</a:t>
            </a:r>
          </a:p>
        </p:txBody>
      </p:sp>
    </p:spTree>
    <p:extLst>
      <p:ext uri="{BB962C8B-B14F-4D97-AF65-F5344CB8AC3E}">
        <p14:creationId xmlns:p14="http://schemas.microsoft.com/office/powerpoint/2010/main" val="40986476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3307044" y="3208489"/>
            <a:ext cx="5812464" cy="3424795"/>
            <a:chOff x="3307044" y="3208489"/>
            <a:chExt cx="5812464" cy="3424795"/>
          </a:xfrm>
        </p:grpSpPr>
        <p:pic>
          <p:nvPicPr>
            <p:cNvPr id="10" name="Picture 2" descr="Image result for mario ga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7044" y="3208489"/>
              <a:ext cx="5812464" cy="342479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mario game"/>
            <p:cNvPicPr>
              <a:picLocks noChangeAspect="1" noChangeArrowheads="1"/>
            </p:cNvPicPr>
            <p:nvPr/>
          </p:nvPicPr>
          <p:blipFill rotWithShape="1">
            <a:blip r:embed="rId2">
              <a:extLst>
                <a:ext uri="{28A0092B-C50C-407E-A947-70E740481C1C}">
                  <a14:useLocalDpi xmlns:a14="http://schemas.microsoft.com/office/drawing/2010/main" val="0"/>
                </a:ext>
              </a:extLst>
            </a:blip>
            <a:srcRect l="15932" t="41273" r="71081" b="47463"/>
            <a:stretch/>
          </p:blipFill>
          <p:spPr bwMode="auto">
            <a:xfrm>
              <a:off x="6276972" y="4238623"/>
              <a:ext cx="754859" cy="38576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mario game"/>
            <p:cNvPicPr>
              <a:picLocks noChangeAspect="1" noChangeArrowheads="1"/>
            </p:cNvPicPr>
            <p:nvPr/>
          </p:nvPicPr>
          <p:blipFill rotWithShape="1">
            <a:blip r:embed="rId2">
              <a:extLst>
                <a:ext uri="{28A0092B-C50C-407E-A947-70E740481C1C}">
                  <a14:useLocalDpi xmlns:a14="http://schemas.microsoft.com/office/drawing/2010/main" val="0"/>
                </a:ext>
              </a:extLst>
            </a:blip>
            <a:srcRect l="15932" t="41273" r="77574" b="47463"/>
            <a:stretch/>
          </p:blipFill>
          <p:spPr bwMode="auto">
            <a:xfrm>
              <a:off x="6276972" y="3214694"/>
              <a:ext cx="377429" cy="385763"/>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כותרת 1"/>
          <p:cNvSpPr>
            <a:spLocks noGrp="1"/>
          </p:cNvSpPr>
          <p:nvPr>
            <p:ph type="title"/>
          </p:nvPr>
        </p:nvSpPr>
        <p:spPr/>
        <p:txBody>
          <a:bodyPr/>
          <a:lstStyle/>
          <a:p>
            <a:r>
              <a:rPr lang="he-IL" dirty="0"/>
              <a:t>ייצוג מצב- דוגמא</a:t>
            </a:r>
          </a:p>
        </p:txBody>
      </p:sp>
      <mc:AlternateContent xmlns:mc="http://schemas.openxmlformats.org/markup-compatibility/2006">
        <mc:Choice xmlns:a14="http://schemas.microsoft.com/office/drawing/2010/main" Requires="a14">
          <p:sp>
            <p:nvSpPr>
              <p:cNvPr id="9" name="Rectangle 8"/>
              <p:cNvSpPr/>
              <p:nvPr/>
            </p:nvSpPr>
            <p:spPr>
              <a:xfrm>
                <a:off x="4123219" y="2084823"/>
                <a:ext cx="3589637" cy="369332"/>
              </a:xfrm>
              <a:prstGeom prst="rect">
                <a:avLst/>
              </a:prstGeom>
            </p:spPr>
            <p:txBody>
              <a:bodyPr wrap="none">
                <a:spAutoFit/>
              </a:bodyPr>
              <a:lstStyle/>
              <a:p>
                <a:pPr marL="4572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𝑆</m:t>
                      </m:r>
                      <m:r>
                        <a:rPr lang="en-US" i="1">
                          <a:latin typeface="Cambria Math"/>
                          <a:ea typeface="Cambria Math" panose="02040503050406030204" pitchFamily="18" charset="0"/>
                        </a:rPr>
                        <m:t>=</m:t>
                      </m:r>
                      <m:d>
                        <m:dPr>
                          <m:begChr m:val="⟨"/>
                          <m:endChr m:val="⟩"/>
                          <m:ctrlPr>
                            <a:rPr lang="en-US" i="1">
                              <a:latin typeface="Cambria Math"/>
                              <a:ea typeface="Cambria Math" panose="02040503050406030204" pitchFamily="18" charset="0"/>
                            </a:rPr>
                          </m:ctrlPr>
                        </m:dPr>
                        <m:e>
                          <m:r>
                            <a:rPr lang="en-US" i="1">
                              <a:latin typeface="Cambria Math"/>
                              <a:ea typeface="Cambria Math" panose="02040503050406030204" pitchFamily="18" charset="0"/>
                            </a:rPr>
                            <m:t>0</m:t>
                          </m:r>
                          <m:r>
                            <a:rPr lang="en-US" i="1">
                              <a:latin typeface="Cambria Math"/>
                              <a:ea typeface="Cambria Math" panose="02040503050406030204" pitchFamily="18" charset="0"/>
                            </a:rPr>
                            <m:t>, </m:t>
                          </m:r>
                          <m:r>
                            <a:rPr lang="en-US" i="1">
                              <a:latin typeface="Cambria Math"/>
                              <a:ea typeface="Cambria Math" panose="02040503050406030204" pitchFamily="18" charset="0"/>
                            </a:rPr>
                            <m:t>0</m:t>
                          </m:r>
                          <m:r>
                            <a:rPr lang="en-US" i="1">
                              <a:latin typeface="Cambria Math"/>
                              <a:ea typeface="Cambria Math" panose="02040503050406030204" pitchFamily="18" charset="0"/>
                            </a:rPr>
                            <m:t>, </m:t>
                          </m:r>
                          <m:r>
                            <a:rPr lang="en-US" i="1">
                              <a:latin typeface="Cambria Math"/>
                              <a:ea typeface="Cambria Math" panose="02040503050406030204" pitchFamily="18" charset="0"/>
                            </a:rPr>
                            <m:t>0</m:t>
                          </m:r>
                          <m:r>
                            <a:rPr lang="en-US" i="1">
                              <a:latin typeface="Cambria Math"/>
                              <a:ea typeface="Cambria Math" panose="02040503050406030204" pitchFamily="18" charset="0"/>
                            </a:rPr>
                            <m:t>, </m:t>
                          </m:r>
                          <m:r>
                            <a:rPr lang="en-US" i="1">
                              <a:latin typeface="Cambria Math"/>
                              <a:ea typeface="Cambria Math" panose="02040503050406030204" pitchFamily="18" charset="0"/>
                            </a:rPr>
                            <m:t>8</m:t>
                          </m:r>
                          <m:r>
                            <a:rPr lang="en-US" i="1">
                              <a:latin typeface="Cambria Math"/>
                              <a:ea typeface="Cambria Math" panose="02040503050406030204" pitchFamily="18" charset="0"/>
                            </a:rPr>
                            <m:t>, </m:t>
                          </m:r>
                          <m:r>
                            <a:rPr lang="en-US" i="1">
                              <a:latin typeface="Cambria Math"/>
                              <a:ea typeface="Cambria Math" panose="02040503050406030204" pitchFamily="18" charset="0"/>
                            </a:rPr>
                            <m:t>0</m:t>
                          </m:r>
                          <m:r>
                            <a:rPr lang="en-US" i="1">
                              <a:latin typeface="Cambria Math"/>
                              <a:ea typeface="Cambria Math" panose="02040503050406030204" pitchFamily="18" charset="0"/>
                            </a:rPr>
                            <m:t>, </m:t>
                          </m:r>
                          <m:r>
                            <a:rPr lang="en-US" i="1">
                              <a:latin typeface="Cambria Math"/>
                              <a:ea typeface="Cambria Math" panose="02040503050406030204" pitchFamily="18" charset="0"/>
                            </a:rPr>
                            <m:t>144</m:t>
                          </m:r>
                          <m:r>
                            <a:rPr lang="en-US" i="1">
                              <a:latin typeface="Cambria Math"/>
                              <a:ea typeface="Cambria Math" panose="02040503050406030204" pitchFamily="18" charset="0"/>
                            </a:rPr>
                            <m:t>, </m:t>
                          </m:r>
                          <m:r>
                            <a:rPr lang="en-US" i="1">
                              <a:latin typeface="Cambria Math"/>
                              <a:ea typeface="Cambria Math" panose="02040503050406030204" pitchFamily="18" charset="0"/>
                            </a:rPr>
                            <m:t>128</m:t>
                          </m:r>
                          <m:r>
                            <a:rPr lang="en-US" i="1">
                              <a:latin typeface="Cambria Math"/>
                              <a:ea typeface="Cambria Math" panose="02040503050406030204" pitchFamily="18" charset="0"/>
                            </a:rPr>
                            <m:t>, </m:t>
                          </m:r>
                          <m:r>
                            <a:rPr lang="en-US" i="1">
                              <a:latin typeface="Cambria Math"/>
                              <a:ea typeface="Cambria Math" panose="02040503050406030204" pitchFamily="18" charset="0"/>
                            </a:rPr>
                            <m:t>10</m:t>
                          </m:r>
                          <m:r>
                            <a:rPr lang="en-US" i="1">
                              <a:latin typeface="Cambria Math"/>
                              <a:ea typeface="Cambria Math" panose="02040503050406030204" pitchFamily="18" charset="0"/>
                            </a:rPr>
                            <m:t>, </m:t>
                          </m:r>
                          <m:r>
                            <a:rPr lang="en-US" i="1">
                              <a:latin typeface="Cambria Math"/>
                              <a:ea typeface="Cambria Math" panose="02040503050406030204" pitchFamily="18" charset="0"/>
                            </a:rPr>
                            <m:t>0</m:t>
                          </m:r>
                          <m:r>
                            <a:rPr lang="en-US" i="1">
                              <a:latin typeface="Cambria Math"/>
                              <a:ea typeface="Cambria Math" panose="02040503050406030204" pitchFamily="18" charset="0"/>
                            </a:rPr>
                            <m:t>, </m:t>
                          </m:r>
                          <m:r>
                            <a:rPr lang="en-US" i="1">
                              <a:latin typeface="Cambria Math"/>
                              <a:ea typeface="Cambria Math" panose="02040503050406030204" pitchFamily="18" charset="0"/>
                            </a:rPr>
                            <m:t>3</m:t>
                          </m:r>
                        </m:e>
                      </m:d>
                    </m:oMath>
                  </m:oMathPara>
                </a14:m>
                <a:endParaRPr lang="he-IL" dirty="0"/>
              </a:p>
            </p:txBody>
          </p:sp>
        </mc:Choice>
        <mc:Fallback>
          <p:sp>
            <p:nvSpPr>
              <p:cNvPr id="9" name="Rectangle 8"/>
              <p:cNvSpPr>
                <a:spLocks noRot="1" noChangeAspect="1" noMove="1" noResize="1" noEditPoints="1" noAdjustHandles="1" noChangeArrowheads="1" noChangeShapeType="1" noTextEdit="1"/>
              </p:cNvSpPr>
              <p:nvPr/>
            </p:nvSpPr>
            <p:spPr>
              <a:xfrm>
                <a:off x="4123219" y="2084823"/>
                <a:ext cx="3589637" cy="369332"/>
              </a:xfrm>
              <a:prstGeom prst="rect">
                <a:avLst/>
              </a:prstGeom>
              <a:blipFill rotWithShape="1">
                <a:blip r:embed="rId3"/>
                <a:stretch>
                  <a:fillRect t="-8197" r="-679" b="-24590"/>
                </a:stretch>
              </a:blipFill>
            </p:spPr>
            <p:txBody>
              <a:bodyPr/>
              <a:lstStyle/>
              <a:p>
                <a:r>
                  <a:rPr lang="he-IL">
                    <a:noFill/>
                  </a:rPr>
                  <a:t> </a:t>
                </a:r>
              </a:p>
            </p:txBody>
          </p:sp>
        </mc:Fallback>
      </mc:AlternateContent>
      <p:graphicFrame>
        <p:nvGraphicFramePr>
          <p:cNvPr id="33" name="Table 32"/>
          <p:cNvGraphicFramePr>
            <a:graphicFrameLocks noGrp="1"/>
          </p:cNvGraphicFramePr>
          <p:nvPr>
            <p:extLst>
              <p:ext uri="{D42A27DB-BD31-4B8C-83A1-F6EECF244321}">
                <p14:modId xmlns:p14="http://schemas.microsoft.com/office/powerpoint/2010/main" val="1374255130"/>
              </p:ext>
            </p:extLst>
          </p:nvPr>
        </p:nvGraphicFramePr>
        <p:xfrm>
          <a:off x="3968098" y="2785652"/>
          <a:ext cx="4367637" cy="3847632"/>
        </p:xfrm>
        <a:graphic>
          <a:graphicData uri="http://schemas.openxmlformats.org/drawingml/2006/table">
            <a:tbl>
              <a:tblPr rtl="1" firstRow="1" bandRow="1">
                <a:tableStyleId>{5940675A-B579-460E-94D1-54222C63F5DA}</a:tableStyleId>
              </a:tblPr>
              <a:tblGrid>
                <a:gridCol w="1455879">
                  <a:extLst>
                    <a:ext uri="{9D8B030D-6E8A-4147-A177-3AD203B41FA5}">
                      <a16:colId xmlns:a16="http://schemas.microsoft.com/office/drawing/2014/main" xmlns="" val="20000"/>
                    </a:ext>
                  </a:extLst>
                </a:gridCol>
                <a:gridCol w="1455879">
                  <a:extLst>
                    <a:ext uri="{9D8B030D-6E8A-4147-A177-3AD203B41FA5}">
                      <a16:colId xmlns:a16="http://schemas.microsoft.com/office/drawing/2014/main" xmlns="" val="20001"/>
                    </a:ext>
                  </a:extLst>
                </a:gridCol>
                <a:gridCol w="1455879">
                  <a:extLst>
                    <a:ext uri="{9D8B030D-6E8A-4147-A177-3AD203B41FA5}">
                      <a16:colId xmlns:a16="http://schemas.microsoft.com/office/drawing/2014/main" xmlns="" val="20002"/>
                    </a:ext>
                  </a:extLst>
                </a:gridCol>
              </a:tblGrid>
              <a:tr h="1282544">
                <a:tc>
                  <a:txBody>
                    <a:bodyPr/>
                    <a:lstStyle/>
                    <a:p>
                      <a:pPr algn="ctr" rtl="1"/>
                      <a:r>
                        <a:rPr lang="he-IL" b="1" dirty="0">
                          <a:solidFill>
                            <a:schemeClr val="bg1"/>
                          </a:solidFill>
                        </a:rPr>
                        <a:t>8</a:t>
                      </a: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a:txBody>
                    <a:bodyPr/>
                    <a:lstStyle/>
                    <a:p>
                      <a:pPr algn="ctr" rtl="1"/>
                      <a:r>
                        <a:rPr lang="he-IL" b="1" dirty="0">
                          <a:solidFill>
                            <a:schemeClr val="bg1"/>
                          </a:solidFill>
                        </a:rPr>
                        <a:t>64</a:t>
                      </a:r>
                    </a:p>
                  </a:txBody>
                  <a:tcPr anchor="ctr">
                    <a:lnT w="12700" cap="flat" cmpd="sng" algn="ctr">
                      <a:noFill/>
                      <a:prstDash val="solid"/>
                      <a:round/>
                      <a:headEnd type="none" w="med" len="med"/>
                      <a:tailEnd type="none" w="med" len="med"/>
                    </a:lnT>
                  </a:tcPr>
                </a:tc>
                <a:tc>
                  <a:txBody>
                    <a:bodyPr/>
                    <a:lstStyle/>
                    <a:p>
                      <a:pPr algn="ctr" rtl="1"/>
                      <a:r>
                        <a:rPr lang="he-IL" b="1" dirty="0">
                          <a:solidFill>
                            <a:schemeClr val="bg1"/>
                          </a:solidFill>
                        </a:rPr>
                        <a:t>1</a:t>
                      </a: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xmlns="" val="10000"/>
                  </a:ext>
                </a:extLst>
              </a:tr>
              <a:tr h="1282544">
                <a:tc>
                  <a:txBody>
                    <a:bodyPr/>
                    <a:lstStyle/>
                    <a:p>
                      <a:pPr algn="ctr" rtl="1"/>
                      <a:r>
                        <a:rPr lang="he-IL" b="1" dirty="0">
                          <a:solidFill>
                            <a:schemeClr val="bg1"/>
                          </a:solidFill>
                        </a:rPr>
                        <a:t>32</a:t>
                      </a:r>
                    </a:p>
                  </a:txBody>
                  <a:tcPr anchor="ctr">
                    <a:lnL w="12700" cap="flat" cmpd="sng" algn="ctr">
                      <a:noFill/>
                      <a:prstDash val="solid"/>
                      <a:round/>
                      <a:headEnd type="none" w="med" len="med"/>
                      <a:tailEnd type="none" w="med" len="med"/>
                    </a:lnL>
                  </a:tcPr>
                </a:tc>
                <a:tc>
                  <a:txBody>
                    <a:bodyPr/>
                    <a:lstStyle/>
                    <a:p>
                      <a:pPr algn="ctr" rtl="1"/>
                      <a:endParaRPr lang="he-IL" b="1" dirty="0">
                        <a:solidFill>
                          <a:schemeClr val="bg1"/>
                        </a:solidFill>
                      </a:endParaRPr>
                    </a:p>
                  </a:txBody>
                  <a:tcPr anchor="ctr"/>
                </a:tc>
                <a:tc>
                  <a:txBody>
                    <a:bodyPr/>
                    <a:lstStyle/>
                    <a:p>
                      <a:pPr algn="ctr" rtl="1"/>
                      <a:r>
                        <a:rPr lang="he-IL" b="1" dirty="0">
                          <a:solidFill>
                            <a:schemeClr val="bg1"/>
                          </a:solidFill>
                        </a:rPr>
                        <a:t>4</a:t>
                      </a:r>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xmlns="" val="10001"/>
                  </a:ext>
                </a:extLst>
              </a:tr>
              <a:tr h="1282544">
                <a:tc>
                  <a:txBody>
                    <a:bodyPr/>
                    <a:lstStyle/>
                    <a:p>
                      <a:pPr algn="ctr" rtl="1"/>
                      <a:r>
                        <a:rPr lang="he-IL" b="1" dirty="0">
                          <a:solidFill>
                            <a:schemeClr val="bg1"/>
                          </a:solidFill>
                        </a:rPr>
                        <a:t>16</a:t>
                      </a:r>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algn="ctr" rtl="1"/>
                      <a:r>
                        <a:rPr lang="he-IL" b="1" dirty="0">
                          <a:solidFill>
                            <a:schemeClr val="bg1"/>
                          </a:solidFill>
                        </a:rPr>
                        <a:t>128</a:t>
                      </a:r>
                    </a:p>
                  </a:txBody>
                  <a:tcPr anchor="ctr">
                    <a:lnB w="12700" cap="flat" cmpd="sng" algn="ctr">
                      <a:noFill/>
                      <a:prstDash val="solid"/>
                      <a:round/>
                      <a:headEnd type="none" w="med" len="med"/>
                      <a:tailEnd type="none" w="med" len="med"/>
                    </a:lnB>
                  </a:tcPr>
                </a:tc>
                <a:tc>
                  <a:txBody>
                    <a:bodyPr/>
                    <a:lstStyle/>
                    <a:p>
                      <a:pPr algn="ctr" rtl="1"/>
                      <a:r>
                        <a:rPr lang="he-IL" b="1" dirty="0">
                          <a:solidFill>
                            <a:schemeClr val="bg1"/>
                          </a:solidFill>
                        </a:rPr>
                        <a:t>2</a:t>
                      </a:r>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p:cxnSp>
        <p:nvCxnSpPr>
          <p:cNvPr id="38" name="Straight Arrow Connector 37"/>
          <p:cNvCxnSpPr/>
          <p:nvPr/>
        </p:nvCxnSpPr>
        <p:spPr>
          <a:xfrm>
            <a:off x="5331403" y="1273629"/>
            <a:ext cx="1045027" cy="86541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2735161" y="868527"/>
            <a:ext cx="2596242" cy="646331"/>
          </a:xfrm>
          <a:prstGeom prst="rect">
            <a:avLst/>
          </a:prstGeom>
          <a:noFill/>
        </p:spPr>
        <p:txBody>
          <a:bodyPr wrap="square" rtlCol="1">
            <a:spAutoFit/>
          </a:bodyPr>
          <a:lstStyle/>
          <a:p>
            <a:pPr algn="ctr" rtl="1"/>
            <a:r>
              <a:rPr lang="he-IL" sz="1200" dirty="0"/>
              <a:t>למריו יש שני אויבים </a:t>
            </a:r>
            <a:r>
              <a:rPr lang="he-IL" sz="1200" b="1" dirty="0"/>
              <a:t>בטווח הרחוק- </a:t>
            </a:r>
            <a:r>
              <a:rPr lang="he-IL" sz="1200" dirty="0"/>
              <a:t>במשבצת 128, ולכן יופיע רק המספר הזה</a:t>
            </a:r>
          </a:p>
        </p:txBody>
      </p:sp>
    </p:spTree>
    <p:extLst>
      <p:ext uri="{BB962C8B-B14F-4D97-AF65-F5344CB8AC3E}">
        <p14:creationId xmlns:p14="http://schemas.microsoft.com/office/powerpoint/2010/main" val="29060856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307044" y="3208489"/>
            <a:ext cx="5812464" cy="3424795"/>
            <a:chOff x="3307044" y="3208489"/>
            <a:chExt cx="5812464" cy="3424795"/>
          </a:xfrm>
        </p:grpSpPr>
        <p:pic>
          <p:nvPicPr>
            <p:cNvPr id="11" name="Picture 2" descr="Image result for mario ga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7044" y="3208489"/>
              <a:ext cx="5812464" cy="342479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mario game"/>
            <p:cNvPicPr>
              <a:picLocks noChangeAspect="1" noChangeArrowheads="1"/>
            </p:cNvPicPr>
            <p:nvPr/>
          </p:nvPicPr>
          <p:blipFill rotWithShape="1">
            <a:blip r:embed="rId2">
              <a:extLst>
                <a:ext uri="{28A0092B-C50C-407E-A947-70E740481C1C}">
                  <a14:useLocalDpi xmlns:a14="http://schemas.microsoft.com/office/drawing/2010/main" val="0"/>
                </a:ext>
              </a:extLst>
            </a:blip>
            <a:srcRect l="15932" t="41273" r="71081" b="47463"/>
            <a:stretch/>
          </p:blipFill>
          <p:spPr bwMode="auto">
            <a:xfrm>
              <a:off x="6276972" y="4238623"/>
              <a:ext cx="754859" cy="38576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mario game"/>
            <p:cNvPicPr>
              <a:picLocks noChangeAspect="1" noChangeArrowheads="1"/>
            </p:cNvPicPr>
            <p:nvPr/>
          </p:nvPicPr>
          <p:blipFill rotWithShape="1">
            <a:blip r:embed="rId2">
              <a:extLst>
                <a:ext uri="{28A0092B-C50C-407E-A947-70E740481C1C}">
                  <a14:useLocalDpi xmlns:a14="http://schemas.microsoft.com/office/drawing/2010/main" val="0"/>
                </a:ext>
              </a:extLst>
            </a:blip>
            <a:srcRect l="15932" t="41273" r="77574" b="47463"/>
            <a:stretch/>
          </p:blipFill>
          <p:spPr bwMode="auto">
            <a:xfrm>
              <a:off x="6276972" y="3214694"/>
              <a:ext cx="377429" cy="385763"/>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כותרת 1"/>
          <p:cNvSpPr>
            <a:spLocks noGrp="1"/>
          </p:cNvSpPr>
          <p:nvPr>
            <p:ph type="title"/>
          </p:nvPr>
        </p:nvSpPr>
        <p:spPr/>
        <p:txBody>
          <a:bodyPr/>
          <a:lstStyle/>
          <a:p>
            <a:r>
              <a:rPr lang="he-IL" dirty="0"/>
              <a:t>ייצוג מצב- דוגמא</a:t>
            </a:r>
          </a:p>
        </p:txBody>
      </p:sp>
      <mc:AlternateContent xmlns:mc="http://schemas.openxmlformats.org/markup-compatibility/2006">
        <mc:Choice xmlns:a14="http://schemas.microsoft.com/office/drawing/2010/main" Requires="a14">
          <p:sp>
            <p:nvSpPr>
              <p:cNvPr id="9" name="Rectangle 8"/>
              <p:cNvSpPr/>
              <p:nvPr/>
            </p:nvSpPr>
            <p:spPr>
              <a:xfrm>
                <a:off x="4013817" y="2646177"/>
                <a:ext cx="3679405" cy="369332"/>
              </a:xfrm>
              <a:prstGeom prst="rect">
                <a:avLst/>
              </a:prstGeom>
            </p:spPr>
            <p:txBody>
              <a:bodyPr wrap="none">
                <a:spAutoFit/>
              </a:bodyPr>
              <a:lstStyle/>
              <a:p>
                <a:pPr marL="4572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𝑆</m:t>
                      </m:r>
                      <m:r>
                        <a:rPr lang="en-US" i="1">
                          <a:latin typeface="Cambria Math"/>
                          <a:ea typeface="Cambria Math" panose="02040503050406030204" pitchFamily="18" charset="0"/>
                        </a:rPr>
                        <m:t>=</m:t>
                      </m:r>
                      <m:d>
                        <m:dPr>
                          <m:begChr m:val="⟨"/>
                          <m:endChr m:val="⟩"/>
                          <m:ctrlPr>
                            <a:rPr lang="en-US" i="1">
                              <a:latin typeface="Cambria Math"/>
                              <a:ea typeface="Cambria Math" panose="02040503050406030204" pitchFamily="18" charset="0"/>
                            </a:rPr>
                          </m:ctrlPr>
                        </m:dPr>
                        <m:e>
                          <m:r>
                            <a:rPr lang="en-US" i="1">
                              <a:latin typeface="Cambria Math"/>
                              <a:ea typeface="Cambria Math" panose="02040503050406030204" pitchFamily="18" charset="0"/>
                            </a:rPr>
                            <m:t>0</m:t>
                          </m:r>
                          <m:r>
                            <a:rPr lang="en-US" i="1">
                              <a:latin typeface="Cambria Math"/>
                              <a:ea typeface="Cambria Math" panose="02040503050406030204" pitchFamily="18" charset="0"/>
                            </a:rPr>
                            <m:t>, </m:t>
                          </m:r>
                          <m:r>
                            <a:rPr lang="en-US" i="1">
                              <a:latin typeface="Cambria Math"/>
                              <a:ea typeface="Cambria Math" panose="02040503050406030204" pitchFamily="18" charset="0"/>
                            </a:rPr>
                            <m:t>0</m:t>
                          </m:r>
                          <m:r>
                            <a:rPr lang="en-US" i="1">
                              <a:latin typeface="Cambria Math"/>
                              <a:ea typeface="Cambria Math" panose="02040503050406030204" pitchFamily="18" charset="0"/>
                            </a:rPr>
                            <m:t>, </m:t>
                          </m:r>
                          <m:r>
                            <a:rPr lang="en-US" i="1">
                              <a:latin typeface="Cambria Math"/>
                              <a:ea typeface="Cambria Math" panose="02040503050406030204" pitchFamily="18" charset="0"/>
                            </a:rPr>
                            <m:t>0</m:t>
                          </m:r>
                          <m:r>
                            <a:rPr lang="en-US" i="1">
                              <a:latin typeface="Cambria Math"/>
                              <a:ea typeface="Cambria Math" panose="02040503050406030204" pitchFamily="18" charset="0"/>
                            </a:rPr>
                            <m:t>, </m:t>
                          </m:r>
                          <m:r>
                            <a:rPr lang="en-US" i="1">
                              <a:latin typeface="Cambria Math"/>
                              <a:ea typeface="Cambria Math" panose="02040503050406030204" pitchFamily="18" charset="0"/>
                            </a:rPr>
                            <m:t>8</m:t>
                          </m:r>
                          <m:r>
                            <a:rPr lang="en-US" i="1">
                              <a:latin typeface="Cambria Math"/>
                              <a:ea typeface="Cambria Math" panose="02040503050406030204" pitchFamily="18" charset="0"/>
                            </a:rPr>
                            <m:t>, </m:t>
                          </m:r>
                          <m:r>
                            <a:rPr lang="en-US" i="1">
                              <a:latin typeface="Cambria Math"/>
                              <a:ea typeface="Cambria Math" panose="02040503050406030204" pitchFamily="18" charset="0"/>
                            </a:rPr>
                            <m:t>0</m:t>
                          </m:r>
                          <m:r>
                            <a:rPr lang="en-US" i="1">
                              <a:latin typeface="Cambria Math"/>
                              <a:ea typeface="Cambria Math" panose="02040503050406030204" pitchFamily="18" charset="0"/>
                            </a:rPr>
                            <m:t>, </m:t>
                          </m:r>
                          <m:r>
                            <a:rPr lang="en-US" i="1">
                              <a:latin typeface="Cambria Math"/>
                              <a:ea typeface="Cambria Math" panose="02040503050406030204" pitchFamily="18" charset="0"/>
                            </a:rPr>
                            <m:t>144</m:t>
                          </m:r>
                          <m:r>
                            <a:rPr lang="en-US" i="1">
                              <a:latin typeface="Cambria Math"/>
                              <a:ea typeface="Cambria Math" panose="02040503050406030204" pitchFamily="18" charset="0"/>
                            </a:rPr>
                            <m:t>, </m:t>
                          </m:r>
                          <m:r>
                            <a:rPr lang="en-US" i="1">
                              <a:latin typeface="Cambria Math"/>
                              <a:ea typeface="Cambria Math" panose="02040503050406030204" pitchFamily="18" charset="0"/>
                            </a:rPr>
                            <m:t>128</m:t>
                          </m:r>
                          <m:r>
                            <a:rPr lang="en-US" i="1">
                              <a:latin typeface="Cambria Math"/>
                              <a:ea typeface="Cambria Math" panose="02040503050406030204" pitchFamily="18" charset="0"/>
                            </a:rPr>
                            <m:t>, </m:t>
                          </m:r>
                          <m:r>
                            <a:rPr lang="en-US" i="1">
                              <a:latin typeface="Cambria Math"/>
                              <a:ea typeface="Cambria Math" panose="02040503050406030204" pitchFamily="18" charset="0"/>
                            </a:rPr>
                            <m:t>10</m:t>
                          </m:r>
                          <m:r>
                            <a:rPr lang="en-US" i="1">
                              <a:latin typeface="Cambria Math"/>
                              <a:ea typeface="Cambria Math" panose="02040503050406030204" pitchFamily="18" charset="0"/>
                            </a:rPr>
                            <m:t>, </m:t>
                          </m:r>
                          <m:r>
                            <a:rPr lang="en-US" i="1">
                              <a:latin typeface="Cambria Math"/>
                              <a:ea typeface="Cambria Math" panose="02040503050406030204" pitchFamily="18" charset="0"/>
                            </a:rPr>
                            <m:t>0</m:t>
                          </m:r>
                          <m:r>
                            <a:rPr lang="en-US" i="1">
                              <a:latin typeface="Cambria Math"/>
                              <a:ea typeface="Cambria Math" panose="02040503050406030204" pitchFamily="18" charset="0"/>
                            </a:rPr>
                            <m:t>, </m:t>
                          </m:r>
                          <m:r>
                            <a:rPr lang="en-US" i="1">
                              <a:latin typeface="Cambria Math"/>
                              <a:ea typeface="Cambria Math" panose="02040503050406030204" pitchFamily="18" charset="0"/>
                            </a:rPr>
                            <m:t>3</m:t>
                          </m:r>
                        </m:e>
                      </m:d>
                    </m:oMath>
                  </m:oMathPara>
                </a14:m>
                <a:endParaRPr lang="he-IL" dirty="0"/>
              </a:p>
            </p:txBody>
          </p:sp>
        </mc:Choice>
        <mc:Fallback>
          <p:sp>
            <p:nvSpPr>
              <p:cNvPr id="9" name="Rectangle 8"/>
              <p:cNvSpPr>
                <a:spLocks noRot="1" noChangeAspect="1" noMove="1" noResize="1" noEditPoints="1" noAdjustHandles="1" noChangeArrowheads="1" noChangeShapeType="1" noTextEdit="1"/>
              </p:cNvSpPr>
              <p:nvPr/>
            </p:nvSpPr>
            <p:spPr>
              <a:xfrm>
                <a:off x="4013817" y="2646177"/>
                <a:ext cx="3679405" cy="369332"/>
              </a:xfrm>
              <a:prstGeom prst="rect">
                <a:avLst/>
              </a:prstGeom>
              <a:blipFill rotWithShape="1">
                <a:blip r:embed="rId3"/>
                <a:stretch>
                  <a:fillRect t="-8197" b="-24590"/>
                </a:stretch>
              </a:blipFill>
            </p:spPr>
            <p:txBody>
              <a:bodyPr/>
              <a:lstStyle/>
              <a:p>
                <a:r>
                  <a:rPr lang="he-IL">
                    <a:noFill/>
                  </a:rPr>
                  <a:t> </a:t>
                </a:r>
              </a:p>
            </p:txBody>
          </p:sp>
        </mc:Fallback>
      </mc:AlternateContent>
      <p:grpSp>
        <p:nvGrpSpPr>
          <p:cNvPr id="42" name="Group 41"/>
          <p:cNvGrpSpPr/>
          <p:nvPr/>
        </p:nvGrpSpPr>
        <p:grpSpPr>
          <a:xfrm>
            <a:off x="3956411" y="1860062"/>
            <a:ext cx="2759530" cy="848499"/>
            <a:chOff x="2563585" y="1298708"/>
            <a:chExt cx="2759530" cy="848499"/>
          </a:xfrm>
        </p:grpSpPr>
        <p:cxnSp>
          <p:nvCxnSpPr>
            <p:cNvPr id="38" name="Straight Arrow Connector 37"/>
            <p:cNvCxnSpPr/>
            <p:nvPr/>
          </p:nvCxnSpPr>
          <p:spPr>
            <a:xfrm>
              <a:off x="4841423" y="1760373"/>
              <a:ext cx="481692" cy="38683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2563585" y="1298708"/>
              <a:ext cx="2596242" cy="461665"/>
            </a:xfrm>
            <a:prstGeom prst="rect">
              <a:avLst/>
            </a:prstGeom>
            <a:noFill/>
          </p:spPr>
          <p:txBody>
            <a:bodyPr wrap="square" rtlCol="1">
              <a:spAutoFit/>
            </a:bodyPr>
            <a:lstStyle/>
            <a:p>
              <a:pPr algn="ctr" rtl="1"/>
              <a:r>
                <a:rPr lang="he-IL" sz="1200" dirty="0"/>
                <a:t>למריו יש מכשולים </a:t>
              </a:r>
              <a:r>
                <a:rPr lang="he-IL" sz="1200" b="1" dirty="0" smtClean="0"/>
                <a:t>בשני טווחים </a:t>
              </a:r>
              <a:r>
                <a:rPr lang="he-IL" sz="1200" dirty="0"/>
                <a:t>(2</a:t>
              </a:r>
              <a:r>
                <a:rPr lang="he-IL" sz="1200" dirty="0" smtClean="0"/>
                <a:t>, 8</a:t>
              </a:r>
              <a:r>
                <a:rPr lang="he-IL" sz="1200" dirty="0"/>
                <a:t>) ולכן יופיע הסכום שלהם</a:t>
              </a:r>
            </a:p>
          </p:txBody>
        </p:sp>
      </p:grpSp>
      <p:graphicFrame>
        <p:nvGraphicFramePr>
          <p:cNvPr id="4" name="Table 3"/>
          <p:cNvGraphicFramePr>
            <a:graphicFrameLocks noGrp="1"/>
          </p:cNvGraphicFramePr>
          <p:nvPr>
            <p:extLst>
              <p:ext uri="{D42A27DB-BD31-4B8C-83A1-F6EECF244321}">
                <p14:modId xmlns:p14="http://schemas.microsoft.com/office/powerpoint/2010/main" val="1958661188"/>
              </p:ext>
            </p:extLst>
          </p:nvPr>
        </p:nvGraphicFramePr>
        <p:xfrm>
          <a:off x="6284592" y="3407574"/>
          <a:ext cx="414817" cy="1616404"/>
        </p:xfrm>
        <a:graphic>
          <a:graphicData uri="http://schemas.openxmlformats.org/drawingml/2006/table">
            <a:tbl>
              <a:tblPr rtl="1" firstRow="1" bandRow="1">
                <a:tableStyleId>{5940675A-B579-460E-94D1-54222C63F5DA}</a:tableStyleId>
              </a:tblPr>
              <a:tblGrid>
                <a:gridCol w="414817">
                  <a:extLst>
                    <a:ext uri="{9D8B030D-6E8A-4147-A177-3AD203B41FA5}">
                      <a16:colId xmlns:a16="http://schemas.microsoft.com/office/drawing/2014/main" xmlns="" val="20003"/>
                    </a:ext>
                  </a:extLst>
                </a:gridCol>
              </a:tblGrid>
              <a:tr h="404101">
                <a:tc>
                  <a:txBody>
                    <a:bodyPr/>
                    <a:lstStyle/>
                    <a:p>
                      <a:pPr algn="ctr" rtl="1"/>
                      <a:r>
                        <a:rPr lang="he-IL" dirty="0" smtClean="0"/>
                        <a:t>8</a:t>
                      </a:r>
                      <a:endParaRPr lang="he-IL" dirty="0"/>
                    </a:p>
                  </a:txBody>
                  <a:tcPr anchor="ctr">
                    <a:solidFill>
                      <a:srgbClr val="92D050">
                        <a:alpha val="54902"/>
                      </a:srgbClr>
                    </a:solidFill>
                  </a:tcPr>
                </a:tc>
                <a:extLst>
                  <a:ext uri="{0D108BD9-81ED-4DB2-BD59-A6C34878D82A}">
                    <a16:rowId xmlns:a16="http://schemas.microsoft.com/office/drawing/2014/main" xmlns="" val="10001"/>
                  </a:ext>
                </a:extLst>
              </a:tr>
              <a:tr h="404101">
                <a:tc>
                  <a:txBody>
                    <a:bodyPr/>
                    <a:lstStyle/>
                    <a:p>
                      <a:pPr algn="ctr" rtl="1"/>
                      <a:r>
                        <a:rPr lang="he-IL" dirty="0" smtClean="0"/>
                        <a:t>4</a:t>
                      </a:r>
                      <a:endParaRPr lang="he-IL" dirty="0"/>
                    </a:p>
                  </a:txBody>
                  <a:tcPr anchor="ctr">
                    <a:solidFill>
                      <a:srgbClr val="FFFF00"/>
                    </a:solidFill>
                  </a:tcPr>
                </a:tc>
                <a:extLst>
                  <a:ext uri="{0D108BD9-81ED-4DB2-BD59-A6C34878D82A}">
                    <a16:rowId xmlns:a16="http://schemas.microsoft.com/office/drawing/2014/main" xmlns="" val="10002"/>
                  </a:ext>
                </a:extLst>
              </a:tr>
              <a:tr h="404101">
                <a:tc>
                  <a:txBody>
                    <a:bodyPr/>
                    <a:lstStyle/>
                    <a:p>
                      <a:pPr algn="ctr" rtl="1"/>
                      <a:r>
                        <a:rPr lang="en-US" dirty="0" smtClean="0"/>
                        <a:t>2</a:t>
                      </a:r>
                      <a:endParaRPr lang="he-IL" dirty="0"/>
                    </a:p>
                  </a:txBody>
                  <a:tcPr anchor="ctr">
                    <a:solidFill>
                      <a:srgbClr val="FFC000">
                        <a:alpha val="54902"/>
                      </a:srgbClr>
                    </a:solidFill>
                  </a:tcPr>
                </a:tc>
                <a:extLst>
                  <a:ext uri="{0D108BD9-81ED-4DB2-BD59-A6C34878D82A}">
                    <a16:rowId xmlns:a16="http://schemas.microsoft.com/office/drawing/2014/main" xmlns="" val="10003"/>
                  </a:ext>
                </a:extLst>
              </a:tr>
              <a:tr h="404101">
                <a:tc>
                  <a:txBody>
                    <a:bodyPr/>
                    <a:lstStyle/>
                    <a:p>
                      <a:pPr algn="ctr" rtl="1"/>
                      <a:r>
                        <a:rPr lang="en-US" dirty="0"/>
                        <a:t>1</a:t>
                      </a:r>
                      <a:endParaRPr lang="he-IL" dirty="0"/>
                    </a:p>
                  </a:txBody>
                  <a:tcPr anchor="ctr">
                    <a:lnB w="12700" cap="flat" cmpd="sng" algn="ctr">
                      <a:noFill/>
                      <a:prstDash val="solid"/>
                      <a:round/>
                      <a:headEnd type="none" w="med" len="med"/>
                      <a:tailEnd type="none" w="med" len="med"/>
                    </a:lnB>
                    <a:solidFill>
                      <a:srgbClr val="C00000"/>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23924268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3307044" y="3208489"/>
            <a:ext cx="5812464" cy="3424795"/>
            <a:chOff x="3307044" y="3208489"/>
            <a:chExt cx="5812464" cy="3424795"/>
          </a:xfrm>
        </p:grpSpPr>
        <p:pic>
          <p:nvPicPr>
            <p:cNvPr id="13" name="Picture 2" descr="Image result for mario ga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7044" y="3208489"/>
              <a:ext cx="5812464" cy="342479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mario game"/>
            <p:cNvPicPr>
              <a:picLocks noChangeAspect="1" noChangeArrowheads="1"/>
            </p:cNvPicPr>
            <p:nvPr/>
          </p:nvPicPr>
          <p:blipFill rotWithShape="1">
            <a:blip r:embed="rId2">
              <a:extLst>
                <a:ext uri="{28A0092B-C50C-407E-A947-70E740481C1C}">
                  <a14:useLocalDpi xmlns:a14="http://schemas.microsoft.com/office/drawing/2010/main" val="0"/>
                </a:ext>
              </a:extLst>
            </a:blip>
            <a:srcRect l="15932" t="41273" r="71081" b="47463"/>
            <a:stretch/>
          </p:blipFill>
          <p:spPr bwMode="auto">
            <a:xfrm>
              <a:off x="6276972" y="4238623"/>
              <a:ext cx="754859" cy="3857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mario game"/>
            <p:cNvPicPr>
              <a:picLocks noChangeAspect="1" noChangeArrowheads="1"/>
            </p:cNvPicPr>
            <p:nvPr/>
          </p:nvPicPr>
          <p:blipFill rotWithShape="1">
            <a:blip r:embed="rId2">
              <a:extLst>
                <a:ext uri="{28A0092B-C50C-407E-A947-70E740481C1C}">
                  <a14:useLocalDpi xmlns:a14="http://schemas.microsoft.com/office/drawing/2010/main" val="0"/>
                </a:ext>
              </a:extLst>
            </a:blip>
            <a:srcRect l="15932" t="41273" r="77574" b="47463"/>
            <a:stretch/>
          </p:blipFill>
          <p:spPr bwMode="auto">
            <a:xfrm>
              <a:off x="6276972" y="3214694"/>
              <a:ext cx="377429" cy="385763"/>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כותרת 1"/>
          <p:cNvSpPr>
            <a:spLocks noGrp="1"/>
          </p:cNvSpPr>
          <p:nvPr>
            <p:ph type="title"/>
          </p:nvPr>
        </p:nvSpPr>
        <p:spPr/>
        <p:txBody>
          <a:bodyPr/>
          <a:lstStyle/>
          <a:p>
            <a:r>
              <a:rPr lang="he-IL" dirty="0"/>
              <a:t>ייצוג מצב- דוגמא</a:t>
            </a:r>
          </a:p>
        </p:txBody>
      </p:sp>
      <mc:AlternateContent xmlns:mc="http://schemas.openxmlformats.org/markup-compatibility/2006">
        <mc:Choice xmlns:a14="http://schemas.microsoft.com/office/drawing/2010/main" Requires="a14">
          <p:sp>
            <p:nvSpPr>
              <p:cNvPr id="9" name="Rectangle 8"/>
              <p:cNvSpPr/>
              <p:nvPr/>
            </p:nvSpPr>
            <p:spPr>
              <a:xfrm>
                <a:off x="4123219" y="2084823"/>
                <a:ext cx="3589637" cy="369332"/>
              </a:xfrm>
              <a:prstGeom prst="rect">
                <a:avLst/>
              </a:prstGeom>
            </p:spPr>
            <p:txBody>
              <a:bodyPr wrap="none">
                <a:spAutoFit/>
              </a:bodyPr>
              <a:lstStyle/>
              <a:p>
                <a:pPr marL="4572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𝑆</m:t>
                      </m:r>
                      <m:r>
                        <a:rPr lang="en-US" i="1">
                          <a:latin typeface="Cambria Math"/>
                          <a:ea typeface="Cambria Math" panose="02040503050406030204" pitchFamily="18" charset="0"/>
                        </a:rPr>
                        <m:t>=</m:t>
                      </m:r>
                      <m:d>
                        <m:dPr>
                          <m:begChr m:val="⟨"/>
                          <m:endChr m:val="⟩"/>
                          <m:ctrlPr>
                            <a:rPr lang="en-US" i="1">
                              <a:latin typeface="Cambria Math"/>
                              <a:ea typeface="Cambria Math" panose="02040503050406030204" pitchFamily="18" charset="0"/>
                            </a:rPr>
                          </m:ctrlPr>
                        </m:dPr>
                        <m:e>
                          <m:r>
                            <a:rPr lang="en-US" i="1">
                              <a:latin typeface="Cambria Math"/>
                              <a:ea typeface="Cambria Math" panose="02040503050406030204" pitchFamily="18" charset="0"/>
                            </a:rPr>
                            <m:t>0</m:t>
                          </m:r>
                          <m:r>
                            <a:rPr lang="en-US" i="1">
                              <a:latin typeface="Cambria Math"/>
                              <a:ea typeface="Cambria Math" panose="02040503050406030204" pitchFamily="18" charset="0"/>
                            </a:rPr>
                            <m:t>, </m:t>
                          </m:r>
                          <m:r>
                            <a:rPr lang="en-US" i="1">
                              <a:latin typeface="Cambria Math"/>
                              <a:ea typeface="Cambria Math" panose="02040503050406030204" pitchFamily="18" charset="0"/>
                            </a:rPr>
                            <m:t>0</m:t>
                          </m:r>
                          <m:r>
                            <a:rPr lang="en-US" i="1">
                              <a:latin typeface="Cambria Math"/>
                              <a:ea typeface="Cambria Math" panose="02040503050406030204" pitchFamily="18" charset="0"/>
                            </a:rPr>
                            <m:t>, </m:t>
                          </m:r>
                          <m:r>
                            <a:rPr lang="en-US" i="1">
                              <a:latin typeface="Cambria Math"/>
                              <a:ea typeface="Cambria Math" panose="02040503050406030204" pitchFamily="18" charset="0"/>
                            </a:rPr>
                            <m:t>0</m:t>
                          </m:r>
                          <m:r>
                            <a:rPr lang="en-US" i="1">
                              <a:latin typeface="Cambria Math"/>
                              <a:ea typeface="Cambria Math" panose="02040503050406030204" pitchFamily="18" charset="0"/>
                            </a:rPr>
                            <m:t>, </m:t>
                          </m:r>
                          <m:r>
                            <a:rPr lang="en-US" i="1">
                              <a:latin typeface="Cambria Math"/>
                              <a:ea typeface="Cambria Math" panose="02040503050406030204" pitchFamily="18" charset="0"/>
                            </a:rPr>
                            <m:t>8</m:t>
                          </m:r>
                          <m:r>
                            <a:rPr lang="en-US" i="1">
                              <a:latin typeface="Cambria Math"/>
                              <a:ea typeface="Cambria Math" panose="02040503050406030204" pitchFamily="18" charset="0"/>
                            </a:rPr>
                            <m:t>, </m:t>
                          </m:r>
                          <m:r>
                            <a:rPr lang="en-US" i="1">
                              <a:latin typeface="Cambria Math"/>
                              <a:ea typeface="Cambria Math" panose="02040503050406030204" pitchFamily="18" charset="0"/>
                            </a:rPr>
                            <m:t>0</m:t>
                          </m:r>
                          <m:r>
                            <a:rPr lang="en-US" i="1">
                              <a:latin typeface="Cambria Math"/>
                              <a:ea typeface="Cambria Math" panose="02040503050406030204" pitchFamily="18" charset="0"/>
                            </a:rPr>
                            <m:t>, </m:t>
                          </m:r>
                          <m:r>
                            <a:rPr lang="en-US" i="1">
                              <a:latin typeface="Cambria Math"/>
                              <a:ea typeface="Cambria Math" panose="02040503050406030204" pitchFamily="18" charset="0"/>
                            </a:rPr>
                            <m:t>144</m:t>
                          </m:r>
                          <m:r>
                            <a:rPr lang="en-US" i="1">
                              <a:latin typeface="Cambria Math"/>
                              <a:ea typeface="Cambria Math" panose="02040503050406030204" pitchFamily="18" charset="0"/>
                            </a:rPr>
                            <m:t>, </m:t>
                          </m:r>
                          <m:r>
                            <a:rPr lang="en-US" i="1">
                              <a:latin typeface="Cambria Math"/>
                              <a:ea typeface="Cambria Math" panose="02040503050406030204" pitchFamily="18" charset="0"/>
                            </a:rPr>
                            <m:t>128</m:t>
                          </m:r>
                          <m:r>
                            <a:rPr lang="en-US" i="1">
                              <a:latin typeface="Cambria Math"/>
                              <a:ea typeface="Cambria Math" panose="02040503050406030204" pitchFamily="18" charset="0"/>
                            </a:rPr>
                            <m:t>, </m:t>
                          </m:r>
                          <m:r>
                            <a:rPr lang="en-US" i="1">
                              <a:latin typeface="Cambria Math"/>
                              <a:ea typeface="Cambria Math" panose="02040503050406030204" pitchFamily="18" charset="0"/>
                            </a:rPr>
                            <m:t>10</m:t>
                          </m:r>
                          <m:r>
                            <a:rPr lang="en-US" i="1">
                              <a:latin typeface="Cambria Math"/>
                              <a:ea typeface="Cambria Math" panose="02040503050406030204" pitchFamily="18" charset="0"/>
                            </a:rPr>
                            <m:t>, </m:t>
                          </m:r>
                          <m:r>
                            <a:rPr lang="en-US" i="1">
                              <a:latin typeface="Cambria Math"/>
                              <a:ea typeface="Cambria Math" panose="02040503050406030204" pitchFamily="18" charset="0"/>
                            </a:rPr>
                            <m:t>0</m:t>
                          </m:r>
                          <m:r>
                            <a:rPr lang="en-US" i="1">
                              <a:latin typeface="Cambria Math"/>
                              <a:ea typeface="Cambria Math" panose="02040503050406030204" pitchFamily="18" charset="0"/>
                            </a:rPr>
                            <m:t>, </m:t>
                          </m:r>
                          <m:r>
                            <a:rPr lang="en-US" i="1">
                              <a:latin typeface="Cambria Math"/>
                              <a:ea typeface="Cambria Math" panose="02040503050406030204" pitchFamily="18" charset="0"/>
                            </a:rPr>
                            <m:t>3</m:t>
                          </m:r>
                        </m:e>
                      </m:d>
                    </m:oMath>
                  </m:oMathPara>
                </a14:m>
                <a:endParaRPr lang="he-IL" dirty="0"/>
              </a:p>
            </p:txBody>
          </p:sp>
        </mc:Choice>
        <mc:Fallback>
          <p:sp>
            <p:nvSpPr>
              <p:cNvPr id="9" name="Rectangle 8"/>
              <p:cNvSpPr>
                <a:spLocks noRot="1" noChangeAspect="1" noMove="1" noResize="1" noEditPoints="1" noAdjustHandles="1" noChangeArrowheads="1" noChangeShapeType="1" noTextEdit="1"/>
              </p:cNvSpPr>
              <p:nvPr/>
            </p:nvSpPr>
            <p:spPr>
              <a:xfrm>
                <a:off x="4123219" y="2084823"/>
                <a:ext cx="3589637" cy="369332"/>
              </a:xfrm>
              <a:prstGeom prst="rect">
                <a:avLst/>
              </a:prstGeom>
              <a:blipFill rotWithShape="1">
                <a:blip r:embed="rId3"/>
                <a:stretch>
                  <a:fillRect t="-8197" r="-679" b="-24590"/>
                </a:stretch>
              </a:blipFill>
            </p:spPr>
            <p:txBody>
              <a:bodyPr/>
              <a:lstStyle/>
              <a:p>
                <a:r>
                  <a:rPr lang="he-IL">
                    <a:noFill/>
                  </a:rPr>
                  <a:t> </a:t>
                </a:r>
              </a:p>
            </p:txBody>
          </p:sp>
        </mc:Fallback>
      </mc:AlternateContent>
      <p:grpSp>
        <p:nvGrpSpPr>
          <p:cNvPr id="34" name="Group 33"/>
          <p:cNvGrpSpPr/>
          <p:nvPr/>
        </p:nvGrpSpPr>
        <p:grpSpPr>
          <a:xfrm>
            <a:off x="3135087" y="1331280"/>
            <a:ext cx="3927020" cy="848499"/>
            <a:chOff x="996047" y="1298708"/>
            <a:chExt cx="3927020" cy="848499"/>
          </a:xfrm>
        </p:grpSpPr>
        <p:cxnSp>
          <p:nvCxnSpPr>
            <p:cNvPr id="35" name="Straight Arrow Connector 34"/>
            <p:cNvCxnSpPr/>
            <p:nvPr/>
          </p:nvCxnSpPr>
          <p:spPr>
            <a:xfrm>
              <a:off x="4572000" y="1575707"/>
              <a:ext cx="351067" cy="5715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996047" y="1298708"/>
              <a:ext cx="3861704" cy="276999"/>
            </a:xfrm>
            <a:prstGeom prst="rect">
              <a:avLst/>
            </a:prstGeom>
            <a:noFill/>
          </p:spPr>
          <p:txBody>
            <a:bodyPr wrap="square" rtlCol="1">
              <a:spAutoFit/>
            </a:bodyPr>
            <a:lstStyle/>
            <a:p>
              <a:pPr algn="r" rtl="1"/>
              <a:r>
                <a:rPr lang="he-IL" sz="1200" dirty="0"/>
                <a:t>המרחק בציר ה-</a:t>
              </a:r>
              <a:r>
                <a:rPr lang="en-US" sz="1200" dirty="0"/>
                <a:t>x</a:t>
              </a:r>
              <a:r>
                <a:rPr lang="he-IL" sz="1200" dirty="0"/>
                <a:t> בין מריו לבין האויב הקרוב ביותר הוא אפס</a:t>
              </a:r>
            </a:p>
          </p:txBody>
        </p:sp>
      </p:grpSp>
      <p:cxnSp>
        <p:nvCxnSpPr>
          <p:cNvPr id="4" name="Straight Connector 3"/>
          <p:cNvCxnSpPr/>
          <p:nvPr/>
        </p:nvCxnSpPr>
        <p:spPr>
          <a:xfrm flipV="1">
            <a:off x="6056416" y="4251366"/>
            <a:ext cx="0" cy="1995056"/>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97062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307044" y="3208489"/>
            <a:ext cx="5812464" cy="3424795"/>
            <a:chOff x="3307044" y="3208489"/>
            <a:chExt cx="5812464" cy="3424795"/>
          </a:xfrm>
        </p:grpSpPr>
        <p:pic>
          <p:nvPicPr>
            <p:cNvPr id="11" name="Picture 2" descr="Image result for mario ga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7044" y="3208489"/>
              <a:ext cx="5812464" cy="342479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mario game"/>
            <p:cNvPicPr>
              <a:picLocks noChangeAspect="1" noChangeArrowheads="1"/>
            </p:cNvPicPr>
            <p:nvPr/>
          </p:nvPicPr>
          <p:blipFill rotWithShape="1">
            <a:blip r:embed="rId2">
              <a:extLst>
                <a:ext uri="{28A0092B-C50C-407E-A947-70E740481C1C}">
                  <a14:useLocalDpi xmlns:a14="http://schemas.microsoft.com/office/drawing/2010/main" val="0"/>
                </a:ext>
              </a:extLst>
            </a:blip>
            <a:srcRect l="15932" t="41273" r="71081" b="47463"/>
            <a:stretch/>
          </p:blipFill>
          <p:spPr bwMode="auto">
            <a:xfrm>
              <a:off x="6276972" y="4238623"/>
              <a:ext cx="754859" cy="38576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mario game"/>
            <p:cNvPicPr>
              <a:picLocks noChangeAspect="1" noChangeArrowheads="1"/>
            </p:cNvPicPr>
            <p:nvPr/>
          </p:nvPicPr>
          <p:blipFill rotWithShape="1">
            <a:blip r:embed="rId2">
              <a:extLst>
                <a:ext uri="{28A0092B-C50C-407E-A947-70E740481C1C}">
                  <a14:useLocalDpi xmlns:a14="http://schemas.microsoft.com/office/drawing/2010/main" val="0"/>
                </a:ext>
              </a:extLst>
            </a:blip>
            <a:srcRect l="15932" t="41273" r="77574" b="47463"/>
            <a:stretch/>
          </p:blipFill>
          <p:spPr bwMode="auto">
            <a:xfrm>
              <a:off x="6276972" y="3214694"/>
              <a:ext cx="377429" cy="385763"/>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כותרת 1"/>
          <p:cNvSpPr>
            <a:spLocks noGrp="1"/>
          </p:cNvSpPr>
          <p:nvPr>
            <p:ph type="title"/>
          </p:nvPr>
        </p:nvSpPr>
        <p:spPr/>
        <p:txBody>
          <a:bodyPr/>
          <a:lstStyle/>
          <a:p>
            <a:r>
              <a:rPr lang="he-IL" dirty="0"/>
              <a:t>ייצוג מצב- דוגמא</a:t>
            </a:r>
          </a:p>
        </p:txBody>
      </p:sp>
      <mc:AlternateContent xmlns:mc="http://schemas.openxmlformats.org/markup-compatibility/2006">
        <mc:Choice xmlns:a14="http://schemas.microsoft.com/office/drawing/2010/main" Requires="a14">
          <p:sp>
            <p:nvSpPr>
              <p:cNvPr id="9" name="Rectangle 8"/>
              <p:cNvSpPr/>
              <p:nvPr/>
            </p:nvSpPr>
            <p:spPr>
              <a:xfrm>
                <a:off x="4123219" y="2084823"/>
                <a:ext cx="3589637" cy="369332"/>
              </a:xfrm>
              <a:prstGeom prst="rect">
                <a:avLst/>
              </a:prstGeom>
            </p:spPr>
            <p:txBody>
              <a:bodyPr wrap="none">
                <a:spAutoFit/>
              </a:bodyPr>
              <a:lstStyle/>
              <a:p>
                <a:pPr marL="4572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𝑆</m:t>
                      </m:r>
                      <m:r>
                        <a:rPr lang="en-US" i="1">
                          <a:latin typeface="Cambria Math"/>
                          <a:ea typeface="Cambria Math" panose="02040503050406030204" pitchFamily="18" charset="0"/>
                        </a:rPr>
                        <m:t>=</m:t>
                      </m:r>
                      <m:d>
                        <m:dPr>
                          <m:begChr m:val="⟨"/>
                          <m:endChr m:val="⟩"/>
                          <m:ctrlPr>
                            <a:rPr lang="en-US" i="1">
                              <a:latin typeface="Cambria Math"/>
                              <a:ea typeface="Cambria Math" panose="02040503050406030204" pitchFamily="18" charset="0"/>
                            </a:rPr>
                          </m:ctrlPr>
                        </m:dPr>
                        <m:e>
                          <m:r>
                            <a:rPr lang="en-US" i="1">
                              <a:latin typeface="Cambria Math"/>
                              <a:ea typeface="Cambria Math" panose="02040503050406030204" pitchFamily="18" charset="0"/>
                            </a:rPr>
                            <m:t>0</m:t>
                          </m:r>
                          <m:r>
                            <a:rPr lang="en-US" i="1">
                              <a:latin typeface="Cambria Math"/>
                              <a:ea typeface="Cambria Math" panose="02040503050406030204" pitchFamily="18" charset="0"/>
                            </a:rPr>
                            <m:t>, </m:t>
                          </m:r>
                          <m:r>
                            <a:rPr lang="en-US" i="1">
                              <a:latin typeface="Cambria Math"/>
                              <a:ea typeface="Cambria Math" panose="02040503050406030204" pitchFamily="18" charset="0"/>
                            </a:rPr>
                            <m:t>0</m:t>
                          </m:r>
                          <m:r>
                            <a:rPr lang="en-US" i="1">
                              <a:latin typeface="Cambria Math"/>
                              <a:ea typeface="Cambria Math" panose="02040503050406030204" pitchFamily="18" charset="0"/>
                            </a:rPr>
                            <m:t>, </m:t>
                          </m:r>
                          <m:r>
                            <a:rPr lang="en-US" i="1">
                              <a:latin typeface="Cambria Math"/>
                              <a:ea typeface="Cambria Math" panose="02040503050406030204" pitchFamily="18" charset="0"/>
                            </a:rPr>
                            <m:t>0</m:t>
                          </m:r>
                          <m:r>
                            <a:rPr lang="en-US" i="1">
                              <a:latin typeface="Cambria Math"/>
                              <a:ea typeface="Cambria Math" panose="02040503050406030204" pitchFamily="18" charset="0"/>
                            </a:rPr>
                            <m:t>, </m:t>
                          </m:r>
                          <m:r>
                            <a:rPr lang="en-US" i="1">
                              <a:latin typeface="Cambria Math"/>
                              <a:ea typeface="Cambria Math" panose="02040503050406030204" pitchFamily="18" charset="0"/>
                            </a:rPr>
                            <m:t>8</m:t>
                          </m:r>
                          <m:r>
                            <a:rPr lang="en-US" i="1">
                              <a:latin typeface="Cambria Math"/>
                              <a:ea typeface="Cambria Math" panose="02040503050406030204" pitchFamily="18" charset="0"/>
                            </a:rPr>
                            <m:t>, </m:t>
                          </m:r>
                          <m:r>
                            <a:rPr lang="en-US" i="1">
                              <a:latin typeface="Cambria Math"/>
                              <a:ea typeface="Cambria Math" panose="02040503050406030204" pitchFamily="18" charset="0"/>
                            </a:rPr>
                            <m:t>0</m:t>
                          </m:r>
                          <m:r>
                            <a:rPr lang="en-US" i="1">
                              <a:latin typeface="Cambria Math"/>
                              <a:ea typeface="Cambria Math" panose="02040503050406030204" pitchFamily="18" charset="0"/>
                            </a:rPr>
                            <m:t>, </m:t>
                          </m:r>
                          <m:r>
                            <a:rPr lang="en-US" i="1">
                              <a:latin typeface="Cambria Math"/>
                              <a:ea typeface="Cambria Math" panose="02040503050406030204" pitchFamily="18" charset="0"/>
                            </a:rPr>
                            <m:t>144</m:t>
                          </m:r>
                          <m:r>
                            <a:rPr lang="en-US" i="1">
                              <a:latin typeface="Cambria Math"/>
                              <a:ea typeface="Cambria Math" panose="02040503050406030204" pitchFamily="18" charset="0"/>
                            </a:rPr>
                            <m:t>, </m:t>
                          </m:r>
                          <m:r>
                            <a:rPr lang="en-US" i="1">
                              <a:latin typeface="Cambria Math"/>
                              <a:ea typeface="Cambria Math" panose="02040503050406030204" pitchFamily="18" charset="0"/>
                            </a:rPr>
                            <m:t>128</m:t>
                          </m:r>
                          <m:r>
                            <a:rPr lang="en-US" i="1">
                              <a:latin typeface="Cambria Math"/>
                              <a:ea typeface="Cambria Math" panose="02040503050406030204" pitchFamily="18" charset="0"/>
                            </a:rPr>
                            <m:t>, </m:t>
                          </m:r>
                          <m:r>
                            <a:rPr lang="en-US" b="0" i="1" smtClean="0">
                              <a:latin typeface="Cambria Math"/>
                              <a:ea typeface="Cambria Math" panose="02040503050406030204" pitchFamily="18" charset="0"/>
                            </a:rPr>
                            <m:t>1</m:t>
                          </m:r>
                          <m:r>
                            <a:rPr lang="en-US" b="0" i="1" smtClean="0">
                              <a:latin typeface="Cambria Math"/>
                              <a:ea typeface="Cambria Math" panose="02040503050406030204" pitchFamily="18" charset="0"/>
                            </a:rPr>
                            <m:t>0</m:t>
                          </m:r>
                          <m:r>
                            <a:rPr lang="en-US" i="1">
                              <a:latin typeface="Cambria Math"/>
                              <a:ea typeface="Cambria Math" panose="02040503050406030204" pitchFamily="18" charset="0"/>
                            </a:rPr>
                            <m:t>, </m:t>
                          </m:r>
                          <m:r>
                            <a:rPr lang="en-US" b="0" i="1" smtClean="0">
                              <a:latin typeface="Cambria Math"/>
                              <a:ea typeface="Cambria Math" panose="02040503050406030204" pitchFamily="18" charset="0"/>
                            </a:rPr>
                            <m:t>0</m:t>
                          </m:r>
                          <m:r>
                            <a:rPr lang="en-US" i="1">
                              <a:latin typeface="Cambria Math"/>
                              <a:ea typeface="Cambria Math" panose="02040503050406030204" pitchFamily="18" charset="0"/>
                            </a:rPr>
                            <m:t>, </m:t>
                          </m:r>
                          <m:r>
                            <a:rPr lang="en-US" b="0" i="1" smtClean="0">
                              <a:latin typeface="Cambria Math"/>
                              <a:ea typeface="Cambria Math" panose="02040503050406030204" pitchFamily="18" charset="0"/>
                            </a:rPr>
                            <m:t>3</m:t>
                          </m:r>
                        </m:e>
                      </m:d>
                    </m:oMath>
                  </m:oMathPara>
                </a14:m>
                <a:endParaRPr lang="he-IL" dirty="0"/>
              </a:p>
            </p:txBody>
          </p:sp>
        </mc:Choice>
        <mc:Fallback>
          <p:sp>
            <p:nvSpPr>
              <p:cNvPr id="9" name="Rectangle 8"/>
              <p:cNvSpPr>
                <a:spLocks noRot="1" noChangeAspect="1" noMove="1" noResize="1" noEditPoints="1" noAdjustHandles="1" noChangeArrowheads="1" noChangeShapeType="1" noTextEdit="1"/>
              </p:cNvSpPr>
              <p:nvPr/>
            </p:nvSpPr>
            <p:spPr>
              <a:xfrm>
                <a:off x="4123219" y="2084823"/>
                <a:ext cx="3589637" cy="369332"/>
              </a:xfrm>
              <a:prstGeom prst="rect">
                <a:avLst/>
              </a:prstGeom>
              <a:blipFill rotWithShape="1">
                <a:blip r:embed="rId3"/>
                <a:stretch>
                  <a:fillRect t="-8197" r="-679" b="-24590"/>
                </a:stretch>
              </a:blipFill>
            </p:spPr>
            <p:txBody>
              <a:bodyPr/>
              <a:lstStyle/>
              <a:p>
                <a:r>
                  <a:rPr lang="he-IL">
                    <a:noFill/>
                  </a:rPr>
                  <a:t> </a:t>
                </a:r>
              </a:p>
            </p:txBody>
          </p:sp>
        </mc:Fallback>
      </mc:AlternateContent>
      <p:grpSp>
        <p:nvGrpSpPr>
          <p:cNvPr id="34" name="Group 33"/>
          <p:cNvGrpSpPr/>
          <p:nvPr/>
        </p:nvGrpSpPr>
        <p:grpSpPr>
          <a:xfrm>
            <a:off x="3135087" y="1347523"/>
            <a:ext cx="4102553" cy="832256"/>
            <a:chOff x="996047" y="1314951"/>
            <a:chExt cx="4102553" cy="832256"/>
          </a:xfrm>
        </p:grpSpPr>
        <p:cxnSp>
          <p:nvCxnSpPr>
            <p:cNvPr id="35" name="Straight Arrow Connector 34"/>
            <p:cNvCxnSpPr/>
            <p:nvPr/>
          </p:nvCxnSpPr>
          <p:spPr>
            <a:xfrm>
              <a:off x="4747533" y="1575707"/>
              <a:ext cx="351067" cy="5715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996047" y="1314951"/>
              <a:ext cx="3861704" cy="276999"/>
            </a:xfrm>
            <a:prstGeom prst="rect">
              <a:avLst/>
            </a:prstGeom>
            <a:noFill/>
          </p:spPr>
          <p:txBody>
            <a:bodyPr wrap="square" rtlCol="1">
              <a:spAutoFit/>
            </a:bodyPr>
            <a:lstStyle/>
            <a:p>
              <a:pPr algn="r" rtl="1"/>
              <a:r>
                <a:rPr lang="he-IL" sz="1200" dirty="0"/>
                <a:t>המרחק בציר ה-</a:t>
              </a:r>
              <a:r>
                <a:rPr lang="en-US" sz="1200" dirty="0"/>
                <a:t>y</a:t>
              </a:r>
              <a:r>
                <a:rPr lang="he-IL" sz="1200" dirty="0"/>
                <a:t> בין מריו לבין האויב הקרוב ביותר הוא שלוש</a:t>
              </a:r>
            </a:p>
          </p:txBody>
        </p:sp>
      </p:grpSp>
      <p:sp>
        <p:nvSpPr>
          <p:cNvPr id="3" name="Left Bracket 2"/>
          <p:cNvSpPr/>
          <p:nvPr/>
        </p:nvSpPr>
        <p:spPr>
          <a:xfrm>
            <a:off x="5617028" y="5037365"/>
            <a:ext cx="171450" cy="938893"/>
          </a:xfrm>
          <a:prstGeom prst="leftBracket">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Tree>
    <p:extLst>
      <p:ext uri="{BB962C8B-B14F-4D97-AF65-F5344CB8AC3E}">
        <p14:creationId xmlns:p14="http://schemas.microsoft.com/office/powerpoint/2010/main" val="7714655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עולם הבעיה – </a:t>
            </a:r>
            <a:r>
              <a:rPr lang="en-US" dirty="0"/>
              <a:t>MarioAI Domain</a:t>
            </a:r>
            <a:endParaRPr lang="he-IL" dirty="0"/>
          </a:p>
        </p:txBody>
      </p:sp>
      <p:sp>
        <p:nvSpPr>
          <p:cNvPr id="3" name="מציין מיקום תוכן 2"/>
          <p:cNvSpPr>
            <a:spLocks noGrp="1"/>
          </p:cNvSpPr>
          <p:nvPr>
            <p:ph idx="1"/>
          </p:nvPr>
        </p:nvSpPr>
        <p:spPr/>
        <p:txBody>
          <a:bodyPr/>
          <a:lstStyle/>
          <a:p>
            <a:r>
              <a:rPr lang="he-IL" dirty="0"/>
              <a:t>המשחק </a:t>
            </a:r>
            <a:r>
              <a:rPr lang="en-US" dirty="0"/>
              <a:t>Mario</a:t>
            </a:r>
            <a:r>
              <a:rPr lang="he-IL" dirty="0"/>
              <a:t> הותיק – משחק </a:t>
            </a:r>
            <a:r>
              <a:rPr lang="he-IL" dirty="0" err="1"/>
              <a:t>ארקייד</a:t>
            </a:r>
            <a:r>
              <a:rPr lang="he-IL" dirty="0"/>
              <a:t> מפורסם משנות התשעים.</a:t>
            </a:r>
          </a:p>
          <a:p>
            <a:r>
              <a:rPr lang="he-IL" dirty="0"/>
              <a:t>מריו הוא שרברב איטלקי המסייר בעולמו במטרה </a:t>
            </a:r>
            <a:r>
              <a:rPr lang="en-US" dirty="0"/>
              <a:t/>
            </a:r>
            <a:br>
              <a:rPr lang="en-US" dirty="0"/>
            </a:br>
            <a:r>
              <a:rPr lang="he-IL" dirty="0"/>
              <a:t>להציל את הנסיכה </a:t>
            </a:r>
            <a:r>
              <a:rPr lang="he-IL" dirty="0" err="1"/>
              <a:t>פיץ</a:t>
            </a:r>
            <a:r>
              <a:rPr lang="he-IL" dirty="0"/>
              <a:t>', המוחזקת על ידי דרקון.</a:t>
            </a:r>
          </a:p>
          <a:p>
            <a:r>
              <a:rPr lang="he-IL" dirty="0"/>
              <a:t>בדרך אליה הוא נתקל באויבים רבים, נדרש להתגבר </a:t>
            </a:r>
            <a:r>
              <a:rPr lang="en-US" dirty="0"/>
              <a:t/>
            </a:r>
            <a:br>
              <a:rPr lang="en-US" dirty="0"/>
            </a:br>
            <a:r>
              <a:rPr lang="he-IL" dirty="0"/>
              <a:t>על מכשולים ולצלוח אתגרים.</a:t>
            </a:r>
          </a:p>
          <a:p>
            <a:r>
              <a:rPr lang="he-IL" dirty="0"/>
              <a:t>מריו יכול לאסוף מטבעות ולקבל יכולות מיוחדות</a:t>
            </a:r>
            <a:r>
              <a:rPr lang="en-US" dirty="0"/>
              <a:t/>
            </a:r>
            <a:br>
              <a:rPr lang="en-US" dirty="0"/>
            </a:br>
            <a:r>
              <a:rPr lang="he-IL" dirty="0"/>
              <a:t>שיעזרו לו להתמודד עם הנקרה בדרכו</a:t>
            </a:r>
            <a:r>
              <a:rPr lang="en-US" dirty="0"/>
              <a:t> </a:t>
            </a:r>
            <a:r>
              <a:rPr lang="he-IL" dirty="0"/>
              <a:t>לאהובת ליבו.</a:t>
            </a:r>
          </a:p>
          <a:p>
            <a:endParaRPr lang="he-IL" dirty="0"/>
          </a:p>
          <a:p>
            <a:endParaRPr lang="he-IL" dirty="0"/>
          </a:p>
          <a:p>
            <a:endParaRPr lang="he-IL"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3672"/>
          <a:stretch/>
        </p:blipFill>
        <p:spPr bwMode="auto">
          <a:xfrm>
            <a:off x="789212" y="3298369"/>
            <a:ext cx="3585142" cy="30697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89177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סיכום- הבעיה</a:t>
            </a:r>
          </a:p>
        </p:txBody>
      </p:sp>
      <p:sp>
        <p:nvSpPr>
          <p:cNvPr id="3" name="מציין מיקום תוכן 2"/>
          <p:cNvSpPr>
            <a:spLocks noGrp="1"/>
          </p:cNvSpPr>
          <p:nvPr>
            <p:ph idx="1"/>
          </p:nvPr>
        </p:nvSpPr>
        <p:spPr/>
        <p:txBody>
          <a:bodyPr/>
          <a:lstStyle/>
          <a:p>
            <a:r>
              <a:rPr lang="he-IL" dirty="0"/>
              <a:t>גודל ה-</a:t>
            </a:r>
            <a:r>
              <a:rPr lang="en-US" dirty="0"/>
              <a:t>Q Table</a:t>
            </a:r>
            <a:r>
              <a:rPr lang="he-IL" dirty="0"/>
              <a:t> הנדרש לפתרון הבעיה הוא עצום</a:t>
            </a:r>
          </a:p>
          <a:p>
            <a:r>
              <a:rPr lang="he-IL" dirty="0"/>
              <a:t>הדבר יוביל לתהליך למידה איטי מאוד, שידרוש הרצת מספר עצום של </a:t>
            </a:r>
            <a:r>
              <a:rPr lang="en-US" dirty="0"/>
              <a:t>episodes</a:t>
            </a:r>
            <a:r>
              <a:rPr lang="he-IL" dirty="0"/>
              <a:t> לפני הגעה לאסטרטגיה טובה</a:t>
            </a:r>
          </a:p>
          <a:p>
            <a:endParaRPr lang="he-IL" dirty="0"/>
          </a:p>
          <a:p>
            <a:pPr marL="45720" indent="0">
              <a:buNone/>
            </a:pPr>
            <a:endParaRPr lang="he-IL" dirty="0"/>
          </a:p>
          <a:p>
            <a:r>
              <a:rPr lang="he-IL" dirty="0"/>
              <a:t>נרצה להאיץ את תהליך הלמידה על ידי </a:t>
            </a:r>
            <a:r>
              <a:rPr lang="he-IL" b="1" u="sng" dirty="0"/>
              <a:t>שילוב הידע שלכם</a:t>
            </a:r>
            <a:r>
              <a:rPr lang="he-IL" dirty="0"/>
              <a:t> על המשחק מריו, כמפתחים אנושיים, בתהליך הלמידה.</a:t>
            </a:r>
          </a:p>
        </p:txBody>
      </p:sp>
    </p:spTree>
    <p:extLst>
      <p:ext uri="{BB962C8B-B14F-4D97-AF65-F5344CB8AC3E}">
        <p14:creationId xmlns:p14="http://schemas.microsoft.com/office/powerpoint/2010/main" val="24386938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סיכום- הבעיה</a:t>
            </a:r>
          </a:p>
        </p:txBody>
      </p:sp>
      <p:sp>
        <p:nvSpPr>
          <p:cNvPr id="3" name="מציין מיקום תוכן 2"/>
          <p:cNvSpPr>
            <a:spLocks noGrp="1"/>
          </p:cNvSpPr>
          <p:nvPr>
            <p:ph idx="1"/>
          </p:nvPr>
        </p:nvSpPr>
        <p:spPr/>
        <p:txBody>
          <a:bodyPr/>
          <a:lstStyle/>
          <a:p>
            <a:r>
              <a:rPr lang="he-IL" dirty="0"/>
              <a:t>גודל ה-</a:t>
            </a:r>
            <a:r>
              <a:rPr lang="en-US" dirty="0"/>
              <a:t>Q Table</a:t>
            </a:r>
            <a:r>
              <a:rPr lang="he-IL" dirty="0"/>
              <a:t> הנדרש לפתרון הבעיה הוא עצום</a:t>
            </a:r>
          </a:p>
          <a:p>
            <a:r>
              <a:rPr lang="he-IL" dirty="0"/>
              <a:t>הדבר יוביל לתהליך למידה איטי מאוד, שידרוש הרצת מספר עצום של </a:t>
            </a:r>
            <a:r>
              <a:rPr lang="en-US" dirty="0"/>
              <a:t>episodes</a:t>
            </a:r>
            <a:r>
              <a:rPr lang="he-IL" dirty="0"/>
              <a:t> לפני הגעה לאסטרטגיה טובה</a:t>
            </a:r>
          </a:p>
          <a:p>
            <a:endParaRPr lang="he-IL" dirty="0"/>
          </a:p>
          <a:p>
            <a:pPr marL="45720" indent="0">
              <a:buNone/>
            </a:pPr>
            <a:endParaRPr lang="he-IL" dirty="0"/>
          </a:p>
          <a:p>
            <a:r>
              <a:rPr lang="he-IL" dirty="0"/>
              <a:t>נרצה להאיץ את תהליך הלמידה על ידי </a:t>
            </a:r>
            <a:r>
              <a:rPr lang="he-IL" b="1" u="sng" dirty="0"/>
              <a:t>שילוב הידע שלכם</a:t>
            </a:r>
            <a:r>
              <a:rPr lang="he-IL" dirty="0"/>
              <a:t> על המשחק מריו, כמפתחים אנושיים, בתהליך הלמידה.</a:t>
            </a:r>
          </a:p>
        </p:txBody>
      </p:sp>
    </p:spTree>
    <p:extLst>
      <p:ext uri="{BB962C8B-B14F-4D97-AF65-F5344CB8AC3E}">
        <p14:creationId xmlns:p14="http://schemas.microsoft.com/office/powerpoint/2010/main" val="31055819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האצה מבוססת </a:t>
            </a:r>
            <a:r>
              <a:rPr lang="en-US" dirty="0"/>
              <a:t>Abstraction</a:t>
            </a:r>
            <a:endParaRPr lang="he-IL" dirty="0"/>
          </a:p>
        </p:txBody>
      </p:sp>
      <p:sp>
        <p:nvSpPr>
          <p:cNvPr id="3" name="מציין מיקום טקסט 2"/>
          <p:cNvSpPr>
            <a:spLocks noGrp="1"/>
          </p:cNvSpPr>
          <p:nvPr>
            <p:ph type="body" idx="1"/>
          </p:nvPr>
        </p:nvSpPr>
        <p:spPr/>
        <p:txBody>
          <a:bodyPr/>
          <a:lstStyle/>
          <a:p>
            <a:endParaRPr lang="he-IL"/>
          </a:p>
        </p:txBody>
      </p:sp>
    </p:spTree>
    <p:extLst>
      <p:ext uri="{BB962C8B-B14F-4D97-AF65-F5344CB8AC3E}">
        <p14:creationId xmlns:p14="http://schemas.microsoft.com/office/powerpoint/2010/main" val="253166814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dirty="0"/>
              <a:t>State Abstraction</a:t>
            </a:r>
            <a:endParaRPr lang="he-IL" dirty="0"/>
          </a:p>
        </p:txBody>
      </p:sp>
      <p:sp>
        <p:nvSpPr>
          <p:cNvPr id="3" name="מציין מיקום תוכן 2"/>
          <p:cNvSpPr>
            <a:spLocks noGrp="1"/>
          </p:cNvSpPr>
          <p:nvPr>
            <p:ph idx="1"/>
          </p:nvPr>
        </p:nvSpPr>
        <p:spPr/>
        <p:txBody>
          <a:bodyPr/>
          <a:lstStyle/>
          <a:p>
            <a:r>
              <a:rPr lang="he-IL" dirty="0"/>
              <a:t>אחת מהשיטות הנפוצות ביותר להאצת הלמידה היא הקטנת מרחב המצבים</a:t>
            </a:r>
          </a:p>
          <a:p>
            <a:r>
              <a:rPr lang="he-IL" dirty="0"/>
              <a:t>הדרך לעשות זאת היא לייצג כל מצב על ידי המאפיינים המשמעותיים ביותר שלו, שמבדילים אותו משאר המצבים, כך ששני מצבים "זהים" ייוצגו על ידי אותם מאפיינים, וכך למעשה ייחסך הצורך ללמוד את ערך ה-</a:t>
            </a:r>
            <a:r>
              <a:rPr lang="en-US" dirty="0"/>
              <a:t>Q</a:t>
            </a:r>
            <a:r>
              <a:rPr lang="he-IL" dirty="0"/>
              <a:t> של כל אחד מהם בנפרד</a:t>
            </a:r>
          </a:p>
          <a:p>
            <a:r>
              <a:rPr lang="he-IL" dirty="0"/>
              <a:t>יעילות השיטה </a:t>
            </a:r>
            <a:r>
              <a:rPr lang="he-IL" b="1" dirty="0"/>
              <a:t>תלויה באופן קריטי </a:t>
            </a:r>
            <a:r>
              <a:rPr lang="he-IL" dirty="0"/>
              <a:t>בדרך הייצוג שתבחרו, שכן מצד אחד ייצוג יעיל יכול להוביל לשיפור דרמטי בביצועים, אך מצד שני </a:t>
            </a:r>
            <a:r>
              <a:rPr lang="he-IL" b="1" dirty="0"/>
              <a:t>ייצוג שגוי עלול לפגוע בלמידה ואף לשבשה</a:t>
            </a:r>
          </a:p>
        </p:txBody>
      </p:sp>
    </p:spTree>
    <p:extLst>
      <p:ext uri="{BB962C8B-B14F-4D97-AF65-F5344CB8AC3E}">
        <p14:creationId xmlns:p14="http://schemas.microsoft.com/office/powerpoint/2010/main" val="199940423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דוגמא</a:t>
            </a:r>
          </a:p>
        </p:txBody>
      </p:sp>
      <p:sp>
        <p:nvSpPr>
          <p:cNvPr id="3" name="מציין מיקום תוכן 2"/>
          <p:cNvSpPr>
            <a:spLocks noGrp="1"/>
          </p:cNvSpPr>
          <p:nvPr>
            <p:ph idx="1"/>
          </p:nvPr>
        </p:nvSpPr>
        <p:spPr>
          <a:xfrm>
            <a:off x="1143001" y="2057400"/>
            <a:ext cx="9858080" cy="4038600"/>
          </a:xfrm>
        </p:spPr>
        <p:txBody>
          <a:bodyPr>
            <a:normAutofit/>
          </a:bodyPr>
          <a:lstStyle/>
          <a:p>
            <a:r>
              <a:rPr lang="he-IL" dirty="0"/>
              <a:t>למעשה, כבר בהגדרת תהליך הלמידה ה"רגיל" בחרנו באבסטרקציה מסוימת- בחרנו לייצג את המצבים בהסתמך על הכיוונים היחסיים בין מריו לבין העצמים בעולם, במקום לכלול בייצוג העולם את הקורדינאטות המדויקות של כל אובייקט (מה שהיה מגדיל את הטבלה באופן משמעותי)</a:t>
            </a:r>
          </a:p>
          <a:p>
            <a:r>
              <a:rPr lang="he-IL" dirty="0"/>
              <a:t>כך, נתונים שאינם רלוונטיים מושמטים מייצוג המצב ולא מייצרים מצבים נוספים בעלי משמעות דומה.</a:t>
            </a:r>
          </a:p>
          <a:p>
            <a:r>
              <a:rPr lang="he-IL" dirty="0"/>
              <a:t>בשיטה זו אנו חוסכים למידה של מצבים דומים בנפרד, ולמעשה מנצלים את ה-</a:t>
            </a:r>
            <a:r>
              <a:rPr lang="en-US" dirty="0"/>
              <a:t>reward</a:t>
            </a:r>
            <a:r>
              <a:rPr lang="he-IL" dirty="0"/>
              <a:t> שנקבל ממצב אחד כדי לעדכן בטבלה רשומה אחת שמייצגת רשומות רבות</a:t>
            </a:r>
          </a:p>
        </p:txBody>
      </p:sp>
    </p:spTree>
    <p:extLst>
      <p:ext uri="{BB962C8B-B14F-4D97-AF65-F5344CB8AC3E}">
        <p14:creationId xmlns:p14="http://schemas.microsoft.com/office/powerpoint/2010/main" val="788460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dirty="0"/>
              <a:t>דוגמא</a:t>
            </a:r>
          </a:p>
        </p:txBody>
      </p:sp>
      <p:sp>
        <p:nvSpPr>
          <p:cNvPr id="3" name="Content Placeholder 2"/>
          <p:cNvSpPr>
            <a:spLocks noGrp="1"/>
          </p:cNvSpPr>
          <p:nvPr>
            <p:ph idx="1"/>
          </p:nvPr>
        </p:nvSpPr>
        <p:spPr/>
        <p:txBody>
          <a:bodyPr/>
          <a:lstStyle/>
          <a:p>
            <a:r>
              <a:rPr lang="he-IL" dirty="0"/>
              <a:t>נסתכל על זוג המצבים הבאים:</a:t>
            </a:r>
          </a:p>
        </p:txBody>
      </p:sp>
      <p:pic>
        <p:nvPicPr>
          <p:cNvPr id="4" name="Picture 2" descr="Image result for mario ga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218" y="2850077"/>
            <a:ext cx="5009936" cy="29519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mario ga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5935" y="2850078"/>
            <a:ext cx="5009936" cy="29519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mario game"/>
          <p:cNvPicPr>
            <a:picLocks noChangeAspect="1" noChangeArrowheads="1"/>
          </p:cNvPicPr>
          <p:nvPr/>
        </p:nvPicPr>
        <p:blipFill rotWithShape="1">
          <a:blip r:embed="rId2">
            <a:clrChange>
              <a:clrFrom>
                <a:srgbClr val="5F97FF"/>
              </a:clrFrom>
              <a:clrTo>
                <a:srgbClr val="5F97FF">
                  <a:alpha val="0"/>
                </a:srgbClr>
              </a:clrTo>
            </a:clrChange>
            <a:extLst>
              <a:ext uri="{28A0092B-C50C-407E-A947-70E740481C1C}">
                <a14:useLocalDpi xmlns:a14="http://schemas.microsoft.com/office/drawing/2010/main" val="0"/>
              </a:ext>
            </a:extLst>
          </a:blip>
          <a:srcRect l="43565" t="73651" r="48613" b="14281"/>
          <a:stretch/>
        </p:blipFill>
        <p:spPr bwMode="auto">
          <a:xfrm>
            <a:off x="8051469" y="5027221"/>
            <a:ext cx="391885" cy="356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75425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dirty="0"/>
              <a:t>דוגמא</a:t>
            </a:r>
          </a:p>
        </p:txBody>
      </p:sp>
      <p:sp>
        <p:nvSpPr>
          <p:cNvPr id="3" name="Content Placeholder 2"/>
          <p:cNvSpPr>
            <a:spLocks noGrp="1"/>
          </p:cNvSpPr>
          <p:nvPr>
            <p:ph idx="1"/>
          </p:nvPr>
        </p:nvSpPr>
        <p:spPr/>
        <p:txBody>
          <a:bodyPr/>
          <a:lstStyle/>
          <a:p>
            <a:r>
              <a:rPr lang="he-IL" dirty="0"/>
              <a:t>ניתן לראות כי שני המצבים זהים מלבד קיומו של אויב נוסף במצב הימני</a:t>
            </a:r>
          </a:p>
          <a:p>
            <a:r>
              <a:rPr lang="he-IL" dirty="0"/>
              <a:t>עם זאת, בשני המצבים האויבים מרוכזים באזורים דומים, ולכן </a:t>
            </a:r>
            <a:r>
              <a:rPr lang="he-IL" b="1" dirty="0"/>
              <a:t>סביר מאוד </a:t>
            </a:r>
            <a:r>
              <a:rPr lang="he-IL" dirty="0"/>
              <a:t>שהפעולה האופטימאלית עבור מריו היא זהה בשני המצבים</a:t>
            </a:r>
          </a:p>
          <a:p>
            <a:pPr lvl="1"/>
            <a:r>
              <a:rPr lang="he-IL" dirty="0"/>
              <a:t>כלומר, </a:t>
            </a:r>
            <a:r>
              <a:rPr lang="he-IL" b="1" dirty="0"/>
              <a:t>מבחינת אסטרטגיית בחירת הפעולה</a:t>
            </a:r>
            <a:r>
              <a:rPr lang="he-IL" dirty="0"/>
              <a:t>, שני המצבים זהים עבור מריו.</a:t>
            </a:r>
          </a:p>
          <a:p>
            <a:r>
              <a:rPr lang="he-IL" dirty="0"/>
              <a:t>לאור זאת, אין סיבה לייצג את שני המצבים על ידי רשומות נפרדות בטבלה ונרצה למצוא ייצוג שיתייחס לשני המצבים שהוצגו כמצב יחיד</a:t>
            </a:r>
          </a:p>
          <a:p>
            <a:r>
              <a:rPr lang="he-IL" dirty="0"/>
              <a:t>הייצוג שהצגנו עבור </a:t>
            </a:r>
            <a:r>
              <a:rPr lang="en-US" dirty="0"/>
              <a:t>Basic Q Learning</a:t>
            </a:r>
            <a:r>
              <a:rPr lang="he-IL" dirty="0"/>
              <a:t> עושה בדיוק את זה- הוא מבחין בין מיקומים של אויבים ביחס למריו ולא במספר שלהם.</a:t>
            </a:r>
          </a:p>
          <a:p>
            <a:r>
              <a:rPr lang="he-IL" dirty="0"/>
              <a:t>שני המצבים ייוצגו על ידי הווקטור</a:t>
            </a:r>
          </a:p>
        </p:txBody>
      </p:sp>
      <mc:AlternateContent xmlns:mc="http://schemas.openxmlformats.org/markup-compatibility/2006" xmlns:a14="http://schemas.microsoft.com/office/drawing/2010/main">
        <mc:Choice Requires="a14">
          <p:sp>
            <p:nvSpPr>
              <p:cNvPr id="4" name="Rectangle 3"/>
              <p:cNvSpPr/>
              <p:nvPr/>
            </p:nvSpPr>
            <p:spPr>
              <a:xfrm>
                <a:off x="4170720" y="5726668"/>
                <a:ext cx="3551165" cy="369332"/>
              </a:xfrm>
              <a:prstGeom prst="rect">
                <a:avLst/>
              </a:prstGeom>
            </p:spPr>
            <p:txBody>
              <a:bodyPr wrap="none">
                <a:spAutoFit/>
              </a:bodyPr>
              <a:lstStyle/>
              <a:p>
                <a:pPr marL="4572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𝑆</m:t>
                      </m:r>
                      <m:r>
                        <a:rPr lang="en-US" i="1">
                          <a:latin typeface="Cambria Math"/>
                          <a:ea typeface="Cambria Math" panose="02040503050406030204" pitchFamily="18" charset="0"/>
                        </a:rPr>
                        <m:t>=</m:t>
                      </m:r>
                      <m:d>
                        <m:dPr>
                          <m:begChr m:val="⟨"/>
                          <m:endChr m:val="⟩"/>
                          <m:ctrlPr>
                            <a:rPr lang="en-US" i="1">
                              <a:latin typeface="Cambria Math"/>
                              <a:ea typeface="Cambria Math" panose="02040503050406030204" pitchFamily="18" charset="0"/>
                            </a:rPr>
                          </m:ctrlPr>
                        </m:dPr>
                        <m:e>
                          <m:r>
                            <a:rPr lang="en-US" i="1">
                              <a:latin typeface="Cambria Math"/>
                              <a:ea typeface="Cambria Math" panose="02040503050406030204" pitchFamily="18" charset="0"/>
                            </a:rPr>
                            <m:t>0</m:t>
                          </m:r>
                          <m:r>
                            <a:rPr lang="en-US" i="1">
                              <a:latin typeface="Cambria Math"/>
                              <a:ea typeface="Cambria Math" panose="02040503050406030204" pitchFamily="18" charset="0"/>
                            </a:rPr>
                            <m:t>, </m:t>
                          </m:r>
                          <m:r>
                            <a:rPr lang="en-US" i="1">
                              <a:latin typeface="Cambria Math"/>
                              <a:ea typeface="Cambria Math" panose="02040503050406030204" pitchFamily="18" charset="0"/>
                            </a:rPr>
                            <m:t>0</m:t>
                          </m:r>
                          <m:r>
                            <a:rPr lang="en-US" i="1">
                              <a:latin typeface="Cambria Math"/>
                              <a:ea typeface="Cambria Math" panose="02040503050406030204" pitchFamily="18" charset="0"/>
                            </a:rPr>
                            <m:t>, </m:t>
                          </m:r>
                          <m:r>
                            <a:rPr lang="en-US" i="1">
                              <a:latin typeface="Cambria Math"/>
                              <a:ea typeface="Cambria Math" panose="02040503050406030204" pitchFamily="18" charset="0"/>
                            </a:rPr>
                            <m:t>0</m:t>
                          </m:r>
                          <m:r>
                            <a:rPr lang="en-US" i="1">
                              <a:latin typeface="Cambria Math"/>
                              <a:ea typeface="Cambria Math" panose="02040503050406030204" pitchFamily="18" charset="0"/>
                            </a:rPr>
                            <m:t>, </m:t>
                          </m:r>
                          <m:r>
                            <a:rPr lang="en-US" i="1">
                              <a:latin typeface="Cambria Math"/>
                              <a:ea typeface="Cambria Math" panose="02040503050406030204" pitchFamily="18" charset="0"/>
                            </a:rPr>
                            <m:t>8</m:t>
                          </m:r>
                          <m:r>
                            <a:rPr lang="en-US" i="1">
                              <a:latin typeface="Cambria Math"/>
                              <a:ea typeface="Cambria Math" panose="02040503050406030204" pitchFamily="18" charset="0"/>
                            </a:rPr>
                            <m:t>, </m:t>
                          </m:r>
                          <m:r>
                            <a:rPr lang="en-US" i="1">
                              <a:latin typeface="Cambria Math"/>
                              <a:ea typeface="Cambria Math" panose="02040503050406030204" pitchFamily="18" charset="0"/>
                            </a:rPr>
                            <m:t>0</m:t>
                          </m:r>
                          <m:r>
                            <a:rPr lang="en-US" i="1">
                              <a:latin typeface="Cambria Math"/>
                              <a:ea typeface="Cambria Math" panose="02040503050406030204" pitchFamily="18" charset="0"/>
                            </a:rPr>
                            <m:t>, </m:t>
                          </m:r>
                          <m:r>
                            <a:rPr lang="en-US" i="1">
                              <a:latin typeface="Cambria Math"/>
                              <a:ea typeface="Cambria Math" panose="02040503050406030204" pitchFamily="18" charset="0"/>
                            </a:rPr>
                            <m:t>144</m:t>
                          </m:r>
                          <m:r>
                            <a:rPr lang="en-US" i="1">
                              <a:latin typeface="Cambria Math"/>
                              <a:ea typeface="Cambria Math" panose="02040503050406030204" pitchFamily="18" charset="0"/>
                            </a:rPr>
                            <m:t>,</m:t>
                          </m:r>
                          <m:r>
                            <a:rPr lang="en-US" i="1">
                              <a:latin typeface="Cambria Math"/>
                              <a:ea typeface="Cambria Math" panose="02040503050406030204" pitchFamily="18" charset="0"/>
                            </a:rPr>
                            <m:t>128</m:t>
                          </m:r>
                          <m:r>
                            <a:rPr lang="en-US" i="1">
                              <a:latin typeface="Cambria Math"/>
                              <a:ea typeface="Cambria Math" panose="02040503050406030204" pitchFamily="18" charset="0"/>
                            </a:rPr>
                            <m:t>, </m:t>
                          </m:r>
                          <m:r>
                            <a:rPr lang="en-US" b="0" i="1" smtClean="0">
                              <a:latin typeface="Cambria Math"/>
                              <a:ea typeface="Cambria Math" panose="02040503050406030204" pitchFamily="18" charset="0"/>
                            </a:rPr>
                            <m:t>14</m:t>
                          </m:r>
                          <m:r>
                            <a:rPr lang="en-US" i="1">
                              <a:latin typeface="Cambria Math"/>
                              <a:ea typeface="Cambria Math" panose="02040503050406030204" pitchFamily="18" charset="0"/>
                            </a:rPr>
                            <m:t>, </m:t>
                          </m:r>
                          <m:r>
                            <a:rPr lang="en-US" b="0" i="1" smtClean="0">
                              <a:latin typeface="Cambria Math"/>
                              <a:ea typeface="Cambria Math" panose="02040503050406030204" pitchFamily="18" charset="0"/>
                            </a:rPr>
                            <m:t>0</m:t>
                          </m:r>
                          <m:r>
                            <a:rPr lang="en-US" i="1">
                              <a:latin typeface="Cambria Math"/>
                              <a:ea typeface="Cambria Math" panose="02040503050406030204" pitchFamily="18" charset="0"/>
                            </a:rPr>
                            <m:t>, </m:t>
                          </m:r>
                          <m:r>
                            <a:rPr lang="en-US" b="0" i="1" smtClean="0">
                              <a:latin typeface="Cambria Math"/>
                              <a:ea typeface="Cambria Math" panose="02040503050406030204" pitchFamily="18" charset="0"/>
                            </a:rPr>
                            <m:t>3</m:t>
                          </m:r>
                        </m:e>
                      </m:d>
                    </m:oMath>
                  </m:oMathPara>
                </a14:m>
                <a:endParaRPr lang="he-IL" dirty="0"/>
              </a:p>
            </p:txBody>
          </p:sp>
        </mc:Choice>
        <mc:Fallback xmlns="">
          <p:sp>
            <p:nvSpPr>
              <p:cNvPr id="4" name="Rectangle 3"/>
              <p:cNvSpPr>
                <a:spLocks noRot="1" noChangeAspect="1" noMove="1" noResize="1" noEditPoints="1" noAdjustHandles="1" noChangeArrowheads="1" noChangeShapeType="1" noTextEdit="1"/>
              </p:cNvSpPr>
              <p:nvPr/>
            </p:nvSpPr>
            <p:spPr>
              <a:xfrm>
                <a:off x="4170720" y="5726668"/>
                <a:ext cx="3551165" cy="369332"/>
              </a:xfrm>
              <a:prstGeom prst="rect">
                <a:avLst/>
              </a:prstGeom>
              <a:blipFill>
                <a:blip r:embed="rId2"/>
                <a:stretch>
                  <a:fillRect t="-8197" r="-515" b="-24590"/>
                </a:stretch>
              </a:blipFill>
            </p:spPr>
            <p:txBody>
              <a:bodyPr/>
              <a:lstStyle/>
              <a:p>
                <a:r>
                  <a:rPr lang="he-IL">
                    <a:noFill/>
                  </a:rPr>
                  <a:t> </a:t>
                </a:r>
              </a:p>
            </p:txBody>
          </p:sp>
        </mc:Fallback>
      </mc:AlternateContent>
      <p:sp>
        <p:nvSpPr>
          <p:cNvPr id="5" name="Rectangle 4"/>
          <p:cNvSpPr/>
          <p:nvPr/>
        </p:nvSpPr>
        <p:spPr>
          <a:xfrm>
            <a:off x="2695097" y="3748567"/>
            <a:ext cx="7644482" cy="1815882"/>
          </a:xfrm>
          <a:prstGeom prst="rect">
            <a:avLst/>
          </a:prstGeom>
          <a:solidFill>
            <a:schemeClr val="bg1"/>
          </a:solidFill>
          <a:ln w="38100">
            <a:solidFill>
              <a:schemeClr val="tx1"/>
            </a:solidFill>
          </a:ln>
        </p:spPr>
        <p:txBody>
          <a:bodyPr wrap="square">
            <a:spAutoFit/>
          </a:bodyPr>
          <a:lstStyle/>
          <a:p>
            <a:pPr algn="ctr" rtl="1"/>
            <a:r>
              <a:rPr lang="he-IL" sz="2800" dirty="0"/>
              <a:t>שימו לב שהגדרת ייצוג המצב התבססה על </a:t>
            </a:r>
            <a:r>
              <a:rPr lang="he-IL" sz="2800" b="1" dirty="0"/>
              <a:t>התובנה האנושית </a:t>
            </a:r>
            <a:r>
              <a:rPr lang="he-IL" sz="2800" dirty="0"/>
              <a:t>שאין הבדל מהותי בין שני המצבים </a:t>
            </a:r>
            <a:r>
              <a:rPr lang="he-IL" sz="2800" b="1" dirty="0"/>
              <a:t>ועל ההנחה ש</a:t>
            </a:r>
            <a:r>
              <a:rPr lang="he-IL" sz="2800" b="1" dirty="0">
                <a:solidFill>
                  <a:srgbClr val="C00000"/>
                </a:solidFill>
              </a:rPr>
              <a:t>סביר</a:t>
            </a:r>
            <a:r>
              <a:rPr lang="he-IL" sz="2800" dirty="0"/>
              <a:t> שהפעולה האופטימאלית עבור מריו בשני המצבים זהה</a:t>
            </a:r>
          </a:p>
        </p:txBody>
      </p:sp>
      <p:sp>
        <p:nvSpPr>
          <p:cNvPr id="6" name="Rectangle 5"/>
          <p:cNvSpPr/>
          <p:nvPr/>
        </p:nvSpPr>
        <p:spPr>
          <a:xfrm>
            <a:off x="1401288" y="2422566"/>
            <a:ext cx="9614583" cy="1163782"/>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714488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אופן ההשתלבות בתהליך הלמידה</a:t>
            </a:r>
          </a:p>
        </p:txBody>
      </p:sp>
      <p:sp>
        <p:nvSpPr>
          <p:cNvPr id="3" name="מציין מיקום תוכן 2"/>
          <p:cNvSpPr>
            <a:spLocks noGrp="1"/>
          </p:cNvSpPr>
          <p:nvPr>
            <p:ph idx="1"/>
          </p:nvPr>
        </p:nvSpPr>
        <p:spPr/>
        <p:txBody>
          <a:bodyPr>
            <a:normAutofit/>
          </a:bodyPr>
          <a:lstStyle/>
          <a:p>
            <a:r>
              <a:rPr lang="he-IL" dirty="0"/>
              <a:t>המשימה שלכם היא לממש פונקציה שמקבלת את כל האינפורמציה הזמינה למריו על המצב שבו הוא נמצא, ומחזירה </a:t>
            </a:r>
            <a:r>
              <a:rPr lang="he-IL" b="1" dirty="0"/>
              <a:t>ייצוג של המצב הנוכחי (ווקטור פיצ'רים, בדומה ל-</a:t>
            </a:r>
            <a:r>
              <a:rPr lang="en-US" b="1" dirty="0"/>
              <a:t>s</a:t>
            </a:r>
            <a:r>
              <a:rPr lang="he-IL" b="1" dirty="0"/>
              <a:t> שהוצג)</a:t>
            </a:r>
            <a:r>
              <a:rPr lang="he-IL" dirty="0"/>
              <a:t>, המתבסס על המאפיינים שלהבנתכם יסייעו בהקטנת מרחב המצבים ובהאצת תהליך הלמידה.</a:t>
            </a:r>
          </a:p>
          <a:p>
            <a:r>
              <a:rPr lang="he-IL" dirty="0"/>
              <a:t>לאחר סיום המצגת וקודם הפיתוח, מומלץ שתנסו לחשוב מהם המאפיינים המשמעותיים של כל מצב שמשפיעים על בחירת הפעולה הרצויה. </a:t>
            </a:r>
          </a:p>
          <a:p>
            <a:r>
              <a:rPr lang="he-IL" dirty="0"/>
              <a:t>לדוגמא, אתם יכולים לשחק במשחק ולנסות להבין איזה פרמטרים של כל מצב משפיעים על תהליך קבלת ההחלטות שלכם כשאתם בוחרים את הפעולה הבאה של מריו:</a:t>
            </a:r>
          </a:p>
          <a:p>
            <a:pPr marL="45720" indent="0" algn="ctr">
              <a:buNone/>
            </a:pPr>
            <a:r>
              <a:rPr lang="en-US" dirty="0">
                <a:hlinkClick r:id="rId2"/>
              </a:rPr>
              <a:t>http://oldschool.org.il/mario.html</a:t>
            </a:r>
            <a:endParaRPr lang="he-IL" dirty="0"/>
          </a:p>
          <a:p>
            <a:endParaRPr lang="he-IL" dirty="0"/>
          </a:p>
        </p:txBody>
      </p:sp>
    </p:spTree>
    <p:extLst>
      <p:ext uri="{BB962C8B-B14F-4D97-AF65-F5344CB8AC3E}">
        <p14:creationId xmlns:p14="http://schemas.microsoft.com/office/powerpoint/2010/main" val="41907399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dirty="0"/>
              <a:t>אופן מימוש</a:t>
            </a:r>
          </a:p>
        </p:txBody>
      </p:sp>
      <p:sp>
        <p:nvSpPr>
          <p:cNvPr id="3" name="Content Placeholder 2"/>
          <p:cNvSpPr>
            <a:spLocks noGrp="1"/>
          </p:cNvSpPr>
          <p:nvPr>
            <p:ph idx="1"/>
          </p:nvPr>
        </p:nvSpPr>
        <p:spPr/>
        <p:txBody>
          <a:bodyPr>
            <a:normAutofit/>
          </a:bodyPr>
          <a:lstStyle/>
          <a:p>
            <a:r>
              <a:rPr lang="he-IL" sz="2000" b="1" dirty="0"/>
              <a:t>עליכם לממש את הפונקציה </a:t>
            </a:r>
            <a:r>
              <a:rPr lang="en-US" sz="2000" b="1" dirty="0" err="1"/>
              <a:t>getCustomState</a:t>
            </a:r>
            <a:r>
              <a:rPr lang="he-IL" sz="2000" b="1" dirty="0"/>
              <a:t> של המחלקה </a:t>
            </a:r>
            <a:r>
              <a:rPr lang="en-US" sz="2000" b="1" dirty="0" err="1"/>
              <a:t>AbstractionEnsembleAgent</a:t>
            </a:r>
            <a:endParaRPr lang="en-US" sz="2000" b="1" dirty="0"/>
          </a:p>
          <a:p>
            <a:r>
              <a:rPr lang="he-IL" sz="2000" dirty="0"/>
              <a:t>עליכם להציב במשתנה </a:t>
            </a:r>
            <a:r>
              <a:rPr lang="en-US" sz="2000" dirty="0"/>
              <a:t>state</a:t>
            </a:r>
            <a:r>
              <a:rPr lang="he-IL" sz="2000" dirty="0"/>
              <a:t> מערך מסוג </a:t>
            </a:r>
            <a:r>
              <a:rPr lang="en-US" sz="2000" dirty="0"/>
              <a:t>double</a:t>
            </a:r>
            <a:r>
              <a:rPr lang="he-IL" sz="2000" dirty="0"/>
              <a:t>, בכל אורך </a:t>
            </a:r>
            <a:r>
              <a:rPr lang="he-IL" sz="2000" u="sng" dirty="0"/>
              <a:t>קבוע</a:t>
            </a:r>
            <a:r>
              <a:rPr lang="he-IL" sz="2000" dirty="0"/>
              <a:t> שתבחרו, שיכיל את ערכי המאפיינים של המצב הנוכחי כפי שתבחרו לייצג אותו. </a:t>
            </a:r>
          </a:p>
          <a:p>
            <a:r>
              <a:rPr lang="he-IL" sz="2000" dirty="0"/>
              <a:t>תיאור מלא של נתוני העולם הזמינים לכם ועל דרכי הגישה אליהם מצוי בתיעוד הפונקציה בקוד. </a:t>
            </a:r>
          </a:p>
        </p:txBody>
      </p:sp>
      <p:pic>
        <p:nvPicPr>
          <p:cNvPr id="4" name="Picture 3"/>
          <p:cNvPicPr>
            <a:picLocks noChangeAspect="1"/>
          </p:cNvPicPr>
          <p:nvPr/>
        </p:nvPicPr>
        <p:blipFill>
          <a:blip r:embed="rId2"/>
          <a:stretch>
            <a:fillRect/>
          </a:stretch>
        </p:blipFill>
        <p:spPr>
          <a:xfrm>
            <a:off x="344384" y="4180114"/>
            <a:ext cx="11330001" cy="2393893"/>
          </a:xfrm>
          <a:prstGeom prst="rect">
            <a:avLst/>
          </a:prstGeom>
        </p:spPr>
      </p:pic>
    </p:spTree>
    <p:extLst>
      <p:ext uri="{BB962C8B-B14F-4D97-AF65-F5344CB8AC3E}">
        <p14:creationId xmlns:p14="http://schemas.microsoft.com/office/powerpoint/2010/main" val="35619838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אופן הרצת הקוד</a:t>
            </a:r>
          </a:p>
        </p:txBody>
      </p:sp>
      <p:sp>
        <p:nvSpPr>
          <p:cNvPr id="3" name="מציין מיקום תוכן 2"/>
          <p:cNvSpPr>
            <a:spLocks noGrp="1"/>
          </p:cNvSpPr>
          <p:nvPr>
            <p:ph idx="1"/>
          </p:nvPr>
        </p:nvSpPr>
        <p:spPr/>
        <p:txBody>
          <a:bodyPr/>
          <a:lstStyle/>
          <a:p>
            <a:r>
              <a:rPr lang="he-IL" dirty="0"/>
              <a:t>לחיצה על כפתור ה-</a:t>
            </a:r>
            <a:r>
              <a:rPr lang="en-US" dirty="0"/>
              <a:t>play</a:t>
            </a:r>
            <a:r>
              <a:rPr lang="he-IL" dirty="0"/>
              <a:t> הירוק בפינה הימנית עליונה תריץ את הקוד</a:t>
            </a:r>
          </a:p>
          <a:p>
            <a:r>
              <a:rPr lang="he-IL" dirty="0"/>
              <a:t>כשהריצה תחל, יעלה גרף שמציג את תהליך הלמידה-</a:t>
            </a:r>
          </a:p>
          <a:p>
            <a:pPr lvl="1"/>
            <a:r>
              <a:rPr lang="he-IL" dirty="0"/>
              <a:t>בציר </a:t>
            </a:r>
            <a:r>
              <a:rPr lang="en-US" dirty="0"/>
              <a:t>X</a:t>
            </a:r>
            <a:r>
              <a:rPr lang="he-IL" dirty="0"/>
              <a:t>- מספר ה-</a:t>
            </a:r>
            <a:r>
              <a:rPr lang="en-US" dirty="0"/>
              <a:t>episodes</a:t>
            </a:r>
            <a:r>
              <a:rPr lang="he-IL" dirty="0"/>
              <a:t> שעברו (בכפולות של 100)</a:t>
            </a:r>
          </a:p>
          <a:p>
            <a:pPr lvl="1"/>
            <a:r>
              <a:rPr lang="he-IL" dirty="0"/>
              <a:t>בציר </a:t>
            </a:r>
            <a:r>
              <a:rPr lang="en-US" dirty="0"/>
              <a:t>Y</a:t>
            </a:r>
            <a:r>
              <a:rPr lang="he-IL" dirty="0"/>
              <a:t>- ממוצע הנקודות שמריו צבר בכל </a:t>
            </a:r>
            <a:r>
              <a:rPr lang="en-US" dirty="0"/>
              <a:t>episode</a:t>
            </a:r>
            <a:r>
              <a:rPr lang="he-IL" dirty="0"/>
              <a:t> על </a:t>
            </a:r>
            <a:r>
              <a:rPr lang="en-US" dirty="0"/>
              <a:t/>
            </a:r>
            <a:br>
              <a:rPr lang="en-US" dirty="0"/>
            </a:br>
            <a:r>
              <a:rPr lang="he-IL" dirty="0"/>
              <a:t>100 ה-</a:t>
            </a:r>
            <a:r>
              <a:rPr lang="en-US" dirty="0"/>
              <a:t>episodes</a:t>
            </a:r>
            <a:r>
              <a:rPr lang="he-IL" dirty="0"/>
              <a:t> האחרונים</a:t>
            </a:r>
          </a:p>
          <a:p>
            <a:r>
              <a:rPr lang="he-IL" dirty="0"/>
              <a:t>בסיום תהליך הלמידה, יופיע בקצה כל קו בגרף ציון של כמה זמן לקח תהליך הלמידה וכן מה ממוצע הנקודות האחרון אליו התהליך הגיע. (דוגמא בשקף הבא)</a:t>
            </a:r>
          </a:p>
          <a:p>
            <a:r>
              <a:rPr lang="he-IL" dirty="0"/>
              <a:t>סגירת חלון הגרף תעצור את הריצה</a:t>
            </a:r>
          </a:p>
        </p:txBody>
      </p:sp>
      <p:pic>
        <p:nvPicPr>
          <p:cNvPr id="4" name="Picture 3"/>
          <p:cNvPicPr>
            <a:picLocks noChangeAspect="1"/>
          </p:cNvPicPr>
          <p:nvPr/>
        </p:nvPicPr>
        <p:blipFill>
          <a:blip r:embed="rId2"/>
          <a:stretch>
            <a:fillRect/>
          </a:stretch>
        </p:blipFill>
        <p:spPr>
          <a:xfrm>
            <a:off x="330715" y="1965960"/>
            <a:ext cx="2600325" cy="1685925"/>
          </a:xfrm>
          <a:prstGeom prst="rect">
            <a:avLst/>
          </a:prstGeom>
        </p:spPr>
      </p:pic>
      <p:sp>
        <p:nvSpPr>
          <p:cNvPr id="5" name="Rectangle 4"/>
          <p:cNvSpPr/>
          <p:nvPr/>
        </p:nvSpPr>
        <p:spPr>
          <a:xfrm flipV="1">
            <a:off x="1971304" y="2033650"/>
            <a:ext cx="249380" cy="2493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605471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dirty="0"/>
              <a:t>למי שלא מכיר- הדגמה</a:t>
            </a:r>
          </a:p>
        </p:txBody>
      </p:sp>
      <p:sp>
        <p:nvSpPr>
          <p:cNvPr id="3" name="Content Placeholder 2"/>
          <p:cNvSpPr>
            <a:spLocks noGrp="1"/>
          </p:cNvSpPr>
          <p:nvPr>
            <p:ph idx="1"/>
          </p:nvPr>
        </p:nvSpPr>
        <p:spPr/>
        <p:txBody>
          <a:bodyPr/>
          <a:lstStyle/>
          <a:p>
            <a:r>
              <a:rPr lang="he-IL" dirty="0"/>
              <a:t>גרסת </a:t>
            </a:r>
            <a:r>
              <a:rPr lang="en-US" dirty="0"/>
              <a:t>Online</a:t>
            </a:r>
            <a:r>
              <a:rPr lang="he-IL" dirty="0"/>
              <a:t> של המשחק:</a:t>
            </a:r>
          </a:p>
          <a:p>
            <a:pPr marL="45720" indent="0" algn="ctr">
              <a:buNone/>
            </a:pPr>
            <a:r>
              <a:rPr lang="en-US" dirty="0">
                <a:hlinkClick r:id="rId2"/>
              </a:rPr>
              <a:t>http://oldschool.org.il/mario.html</a:t>
            </a:r>
            <a:endParaRPr lang="he-IL" dirty="0"/>
          </a:p>
          <a:p>
            <a:pPr marL="45720" indent="0">
              <a:buNone/>
            </a:pPr>
            <a:endParaRPr lang="he-IL" dirty="0"/>
          </a:p>
          <a:p>
            <a:pPr marL="45720" indent="0">
              <a:buNone/>
            </a:pPr>
            <a:endParaRPr lang="he-IL" dirty="0"/>
          </a:p>
          <a:p>
            <a:endParaRPr lang="he-IL" dirty="0"/>
          </a:p>
        </p:txBody>
      </p:sp>
      <p:sp>
        <p:nvSpPr>
          <p:cNvPr id="5" name="AutoShape 2" descr="https://i.giphy.com/jc1dl9ywZPryw.webp"/>
          <p:cNvSpPr>
            <a:spLocks noChangeAspect="1" noChangeArrowheads="1"/>
          </p:cNvSpPr>
          <p:nvPr/>
        </p:nvSpPr>
        <p:spPr bwMode="auto">
          <a:xfrm>
            <a:off x="11971338"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pic>
        <p:nvPicPr>
          <p:cNvPr id="1029" name="Picture 5" descr="Related imag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441370" y="3257679"/>
            <a:ext cx="3387495" cy="3175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4022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60806"/>
            <a:ext cx="12192000" cy="6729900"/>
          </a:xfrm>
          <a:prstGeom prst="rect">
            <a:avLst/>
          </a:prstGeom>
        </p:spPr>
      </p:pic>
      <p:sp>
        <p:nvSpPr>
          <p:cNvPr id="5" name="TextBox 4"/>
          <p:cNvSpPr txBox="1"/>
          <p:nvPr/>
        </p:nvSpPr>
        <p:spPr>
          <a:xfrm>
            <a:off x="8805825" y="3442867"/>
            <a:ext cx="2850078" cy="1754326"/>
          </a:xfrm>
          <a:prstGeom prst="rect">
            <a:avLst/>
          </a:prstGeom>
          <a:noFill/>
          <a:ln>
            <a:solidFill>
              <a:srgbClr val="FFFF00"/>
            </a:solidFill>
          </a:ln>
        </p:spPr>
        <p:txBody>
          <a:bodyPr wrap="square" rtlCol="1">
            <a:spAutoFit/>
          </a:bodyPr>
          <a:lstStyle/>
          <a:p>
            <a:pPr algn="ctr" rtl="1"/>
            <a:r>
              <a:rPr lang="he-IL" b="1" dirty="0"/>
              <a:t>בדוגמא זו, לתהליך ה-</a:t>
            </a:r>
            <a:r>
              <a:rPr lang="en-US" b="1" dirty="0"/>
              <a:t> </a:t>
            </a:r>
            <a:r>
              <a:rPr lang="en-US" b="1" dirty="0" err="1"/>
              <a:t>BasicQLearning</a:t>
            </a:r>
            <a:r>
              <a:rPr lang="he-IL" b="1" dirty="0"/>
              <a:t> לקח 229 שניות להשלים </a:t>
            </a:r>
            <a:r>
              <a:rPr lang="en-US" b="1" dirty="0"/>
              <a:t>10k episodes</a:t>
            </a:r>
            <a:r>
              <a:rPr lang="he-IL" b="1" dirty="0"/>
              <a:t>, והוא הגיע לממוצע של 1053 נקודות במשחק</a:t>
            </a:r>
          </a:p>
        </p:txBody>
      </p:sp>
      <p:cxnSp>
        <p:nvCxnSpPr>
          <p:cNvPr id="7" name="Curved Connector 6"/>
          <p:cNvCxnSpPr>
            <a:stCxn id="5" idx="0"/>
          </p:cNvCxnSpPr>
          <p:nvPr/>
        </p:nvCxnSpPr>
        <p:spPr>
          <a:xfrm rot="5400000" flipH="1" flipV="1">
            <a:off x="9824488" y="1700789"/>
            <a:ext cx="2148454" cy="1335703"/>
          </a:xfrm>
          <a:prstGeom prst="curvedConnector3">
            <a:avLst>
              <a:gd name="adj1" fmla="val 50000"/>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025736" y="3705322"/>
            <a:ext cx="0" cy="2265115"/>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855023" y="3694648"/>
            <a:ext cx="3170713" cy="10674"/>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356044" y="3719865"/>
            <a:ext cx="2850078" cy="1477328"/>
          </a:xfrm>
          <a:prstGeom prst="rect">
            <a:avLst/>
          </a:prstGeom>
          <a:noFill/>
          <a:ln>
            <a:solidFill>
              <a:srgbClr val="FFFF00"/>
            </a:solidFill>
          </a:ln>
        </p:spPr>
        <p:txBody>
          <a:bodyPr wrap="square" rtlCol="1">
            <a:spAutoFit/>
          </a:bodyPr>
          <a:lstStyle/>
          <a:p>
            <a:pPr algn="ctr" rtl="1"/>
            <a:r>
              <a:rPr lang="he-IL" b="1" dirty="0"/>
              <a:t>ניתן לראות שבתהליך ה-</a:t>
            </a:r>
            <a:r>
              <a:rPr lang="en-US" b="1" dirty="0" err="1"/>
              <a:t>BasicQLearning</a:t>
            </a:r>
            <a:r>
              <a:rPr lang="he-IL" b="1" dirty="0"/>
              <a:t> לאחר </a:t>
            </a:r>
            <a:r>
              <a:rPr lang="en-US" b="1" dirty="0"/>
              <a:t>3k episodes</a:t>
            </a:r>
            <a:r>
              <a:rPr lang="he-IL" b="1" dirty="0"/>
              <a:t> מריו מצליח להשיג כ-350 נקודות בממוצע במשחק</a:t>
            </a:r>
          </a:p>
        </p:txBody>
      </p:sp>
      <p:cxnSp>
        <p:nvCxnSpPr>
          <p:cNvPr id="16" name="Curved Connector 15"/>
          <p:cNvCxnSpPr>
            <a:stCxn id="15" idx="1"/>
          </p:cNvCxnSpPr>
          <p:nvPr/>
        </p:nvCxnSpPr>
        <p:spPr>
          <a:xfrm rot="10800000">
            <a:off x="4156364" y="3694649"/>
            <a:ext cx="1199680" cy="763881"/>
          </a:xfrm>
          <a:prstGeom prst="curvedConnector3">
            <a:avLst>
              <a:gd name="adj1" fmla="val 50000"/>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7597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dirty="0"/>
              <a:t>המטרה</a:t>
            </a:r>
          </a:p>
        </p:txBody>
      </p:sp>
      <p:sp>
        <p:nvSpPr>
          <p:cNvPr id="3" name="Content Placeholder 2"/>
          <p:cNvSpPr>
            <a:spLocks noGrp="1"/>
          </p:cNvSpPr>
          <p:nvPr>
            <p:ph idx="1"/>
          </p:nvPr>
        </p:nvSpPr>
        <p:spPr/>
        <p:txBody>
          <a:bodyPr/>
          <a:lstStyle/>
          <a:p>
            <a:r>
              <a:rPr lang="he-IL" b="1" dirty="0"/>
              <a:t>בשקף הבא </a:t>
            </a:r>
            <a:r>
              <a:rPr lang="he-IL" dirty="0"/>
              <a:t>תוכלו לראות את תוצאת הריצה של </a:t>
            </a:r>
            <a:r>
              <a:rPr lang="en-US" dirty="0"/>
              <a:t>Basic Q Learning</a:t>
            </a:r>
            <a:r>
              <a:rPr lang="he-IL" dirty="0"/>
              <a:t> (הפתרון שלא משתמש בשיטת האצה) אחרי </a:t>
            </a:r>
            <a:r>
              <a:rPr lang="en-US" dirty="0"/>
              <a:t>10k episodes</a:t>
            </a:r>
            <a:r>
              <a:rPr lang="he-IL" dirty="0"/>
              <a:t>.</a:t>
            </a:r>
          </a:p>
          <a:p>
            <a:r>
              <a:rPr lang="he-IL" dirty="0"/>
              <a:t>המטרה שלכם היא לממש את החלק הנדרש באופן שישפר את תהליך הלמידה ככל הניתן אל מול הפתרון הבסיסי.</a:t>
            </a:r>
          </a:p>
          <a:p>
            <a:pPr lvl="1"/>
            <a:r>
              <a:rPr lang="he-IL" dirty="0"/>
              <a:t>ניתן להשתפר בשתי בחינות- מבחינת </a:t>
            </a:r>
            <a:r>
              <a:rPr lang="he-IL" u="sng" dirty="0"/>
              <a:t>קצב הלמידה</a:t>
            </a:r>
            <a:r>
              <a:rPr lang="he-IL" dirty="0"/>
              <a:t> (= כמה זמן לוקח לגרף להגיע לתוצאה מסוימת) ומבחינת </a:t>
            </a:r>
            <a:r>
              <a:rPr lang="he-IL" u="sng" dirty="0"/>
              <a:t>התוצאה הסופית</a:t>
            </a:r>
            <a:r>
              <a:rPr lang="he-IL" dirty="0"/>
              <a:t> אליה הגרף מתכנס.</a:t>
            </a:r>
          </a:p>
          <a:p>
            <a:r>
              <a:rPr lang="he-IL" dirty="0"/>
              <a:t>במילים אחרות, המטרה שלכם היא לייצר גרף למידה שיהיה </a:t>
            </a:r>
            <a:r>
              <a:rPr lang="he-IL" u="sng" dirty="0"/>
              <a:t>מעל</a:t>
            </a:r>
            <a:r>
              <a:rPr lang="he-IL" dirty="0"/>
              <a:t> הגרף של הפתרון הבסיסי </a:t>
            </a:r>
            <a:r>
              <a:rPr lang="he-IL" u="sng" dirty="0"/>
              <a:t>וכמה שיותר רחוק ממנו</a:t>
            </a:r>
            <a:r>
              <a:rPr lang="he-IL" dirty="0"/>
              <a:t>.</a:t>
            </a:r>
          </a:p>
        </p:txBody>
      </p:sp>
    </p:spTree>
    <p:extLst>
      <p:ext uri="{BB962C8B-B14F-4D97-AF65-F5344CB8AC3E}">
        <p14:creationId xmlns:p14="http://schemas.microsoft.com/office/powerpoint/2010/main" val="19433895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e-IL"/>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204846"/>
            <a:ext cx="12192000" cy="6464301"/>
          </a:xfrm>
        </p:spPr>
      </p:pic>
      <p:pic>
        <p:nvPicPr>
          <p:cNvPr id="5"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l="55827" t="64098" r="40861" b="33330"/>
          <a:stretch/>
        </p:blipFill>
        <p:spPr>
          <a:xfrm>
            <a:off x="10500822" y="569330"/>
            <a:ext cx="459766" cy="166255"/>
          </a:xfrm>
          <a:prstGeom prst="rect">
            <a:avLst/>
          </a:prstGeom>
        </p:spPr>
      </p:pic>
      <p:pic>
        <p:nvPicPr>
          <p:cNvPr id="6"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l="88333" t="5770" r="10209" b="92265"/>
          <a:stretch/>
        </p:blipFill>
        <p:spPr>
          <a:xfrm>
            <a:off x="10675145" y="577632"/>
            <a:ext cx="177800" cy="127000"/>
          </a:xfrm>
          <a:prstGeom prst="rect">
            <a:avLst/>
          </a:prstGeom>
        </p:spPr>
      </p:pic>
      <p:pic>
        <p:nvPicPr>
          <p:cNvPr id="7" name="Content Placeholder 3"/>
          <p:cNvPicPr>
            <a:picLocks noChangeAspect="1"/>
          </p:cNvPicPr>
          <p:nvPr/>
        </p:nvPicPr>
        <p:blipFill rotWithShape="1">
          <a:blip r:embed="rId2" cstate="print">
            <a:extLst>
              <a:ext uri="{28A0092B-C50C-407E-A947-70E740481C1C}">
                <a14:useLocalDpi xmlns:a14="http://schemas.microsoft.com/office/drawing/2010/main" val="0"/>
              </a:ext>
            </a:extLst>
          </a:blip>
          <a:srcRect l="87115" t="5954" r="12417" b="92056"/>
          <a:stretch/>
        </p:blipFill>
        <p:spPr>
          <a:xfrm>
            <a:off x="10848659" y="590545"/>
            <a:ext cx="57150" cy="128588"/>
          </a:xfrm>
          <a:prstGeom prst="rect">
            <a:avLst/>
          </a:prstGeom>
        </p:spPr>
      </p:pic>
      <p:grpSp>
        <p:nvGrpSpPr>
          <p:cNvPr id="9" name="קבוצה 8"/>
          <p:cNvGrpSpPr/>
          <p:nvPr/>
        </p:nvGrpSpPr>
        <p:grpSpPr>
          <a:xfrm>
            <a:off x="904973" y="597611"/>
            <a:ext cx="8993171" cy="4002670"/>
            <a:chOff x="1143000" y="791854"/>
            <a:chExt cx="7737052" cy="3535052"/>
          </a:xfrm>
          <a:solidFill>
            <a:srgbClr val="A6B727">
              <a:alpha val="34902"/>
            </a:srgbClr>
          </a:solidFill>
        </p:grpSpPr>
        <p:sp>
          <p:nvSpPr>
            <p:cNvPr id="3" name="משולש ישר-זווית 2"/>
            <p:cNvSpPr/>
            <p:nvPr/>
          </p:nvSpPr>
          <p:spPr>
            <a:xfrm rot="5400000">
              <a:off x="3244000" y="-1309146"/>
              <a:ext cx="3535052" cy="773705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TextBox 7"/>
            <p:cNvSpPr txBox="1"/>
            <p:nvPr/>
          </p:nvSpPr>
          <p:spPr>
            <a:xfrm rot="20230832">
              <a:off x="1247912" y="1821563"/>
              <a:ext cx="4920792" cy="369332"/>
            </a:xfrm>
            <a:prstGeom prst="rect">
              <a:avLst/>
            </a:prstGeom>
            <a:noFill/>
          </p:spPr>
          <p:txBody>
            <a:bodyPr wrap="square" rtlCol="1">
              <a:spAutoFit/>
            </a:bodyPr>
            <a:lstStyle/>
            <a:p>
              <a:pPr algn="ctr"/>
              <a:r>
                <a:rPr lang="he-IL" dirty="0"/>
                <a:t>המטרה היא שהגרף שלכם יהיה באזור הזה</a:t>
              </a:r>
            </a:p>
          </p:txBody>
        </p:sp>
      </p:grpSp>
    </p:spTree>
    <p:extLst>
      <p:ext uri="{BB962C8B-B14F-4D97-AF65-F5344CB8AC3E}">
        <p14:creationId xmlns:p14="http://schemas.microsoft.com/office/powerpoint/2010/main" val="402790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329940" y="4436881"/>
            <a:ext cx="5032498" cy="1586845"/>
          </a:xfrm>
        </p:spPr>
        <p:txBody>
          <a:bodyPr>
            <a:normAutofit/>
          </a:bodyPr>
          <a:lstStyle/>
          <a:p>
            <a:r>
              <a:rPr lang="he-IL" sz="5400" b="1" dirty="0"/>
              <a:t>בהצלחה!</a:t>
            </a:r>
          </a:p>
        </p:txBody>
      </p:sp>
      <p:sp>
        <p:nvSpPr>
          <p:cNvPr id="3" name="מציין מיקום תוכן 2"/>
          <p:cNvSpPr>
            <a:spLocks noGrp="1"/>
          </p:cNvSpPr>
          <p:nvPr>
            <p:ph idx="1"/>
          </p:nvPr>
        </p:nvSpPr>
        <p:spPr/>
        <p:txBody>
          <a:bodyPr/>
          <a:lstStyle/>
          <a:p>
            <a:r>
              <a:rPr lang="he-IL" b="1" dirty="0"/>
              <a:t>לרשותכם 45 דקות </a:t>
            </a:r>
            <a:r>
              <a:rPr lang="he-IL" dirty="0"/>
              <a:t>מרגע שתסיימו מדריך זה ותתחילו בפיתוח הקוד.</a:t>
            </a:r>
          </a:p>
          <a:p>
            <a:r>
              <a:rPr lang="he-IL" dirty="0"/>
              <a:t>לכל שאלה נוספת- פנו למפעיל מטעם המעבדה</a:t>
            </a:r>
          </a:p>
        </p:txBody>
      </p:sp>
    </p:spTree>
    <p:extLst>
      <p:ext uri="{BB962C8B-B14F-4D97-AF65-F5344CB8AC3E}">
        <p14:creationId xmlns:p14="http://schemas.microsoft.com/office/powerpoint/2010/main" val="3925499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dirty="0"/>
              <a:t>המצבים של מריו</a:t>
            </a:r>
          </a:p>
        </p:txBody>
      </p:sp>
      <p:sp>
        <p:nvSpPr>
          <p:cNvPr id="3" name="Content Placeholder 2"/>
          <p:cNvSpPr>
            <a:spLocks noGrp="1"/>
          </p:cNvSpPr>
          <p:nvPr>
            <p:ph idx="1"/>
          </p:nvPr>
        </p:nvSpPr>
        <p:spPr/>
        <p:txBody>
          <a:bodyPr/>
          <a:lstStyle/>
          <a:p>
            <a:r>
              <a:rPr lang="he-IL" dirty="0"/>
              <a:t>מריו יכול לאסוף </a:t>
            </a:r>
            <a:r>
              <a:rPr lang="en-US" dirty="0"/>
              <a:t>power-ups</a:t>
            </a:r>
            <a:r>
              <a:rPr lang="he-IL" dirty="0"/>
              <a:t> ולהיות בשלושה מצבים-</a:t>
            </a:r>
          </a:p>
          <a:p>
            <a:pPr lvl="1"/>
            <a:r>
              <a:rPr lang="he-IL" dirty="0"/>
              <a:t>רגיל- המצב ההתחלתי של מריו, בו אין לו יכולות מיוחדות מעבר ליכולות התנועה הרגילות שלו (ראו שקופית הבאה). ברגע שמריו יגע באויב (לא על ידי דריכה)</a:t>
            </a:r>
            <a:r>
              <a:rPr lang="en-US" dirty="0"/>
              <a:t> </a:t>
            </a:r>
            <a:r>
              <a:rPr lang="he-IL" dirty="0"/>
              <a:t>הוא </a:t>
            </a:r>
            <a:r>
              <a:rPr lang="he-IL" dirty="0" err="1"/>
              <a:t>יהרג</a:t>
            </a:r>
            <a:r>
              <a:rPr lang="he-IL" dirty="0"/>
              <a:t> והמשחק יגמר.</a:t>
            </a:r>
          </a:p>
          <a:p>
            <a:pPr lvl="1"/>
            <a:endParaRPr lang="he-IL" dirty="0"/>
          </a:p>
          <a:p>
            <a:pPr lvl="1"/>
            <a:r>
              <a:rPr lang="he-IL" dirty="0"/>
              <a:t>גדול- אם מריו אוכל פטריה אדומה הוא גדל. במצב זה נגיעה באויב לא הורגת את מריו מיד אלא מעבירה אותו למצב הרגיל.</a:t>
            </a:r>
          </a:p>
          <a:p>
            <a:pPr lvl="1"/>
            <a:endParaRPr lang="he-IL" dirty="0"/>
          </a:p>
          <a:p>
            <a:pPr lvl="1"/>
            <a:r>
              <a:rPr lang="he-IL" dirty="0"/>
              <a:t>בוס- מריו יכול להגיע למצב זה לאחר שהיה במצב "גדול" ואכל פרח. במצב זה מריו יכול לשגר כדורי אש לעבר האויבים שלו, וכן נגיעה באויב תעביר אותו למצב "גדול".</a:t>
            </a:r>
          </a:p>
        </p:txBody>
      </p:sp>
      <p:pic>
        <p:nvPicPr>
          <p:cNvPr id="4100" name="Picture 4" descr="תמונה קשורה"/>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6578" r="53621"/>
          <a:stretch/>
        </p:blipFill>
        <p:spPr bwMode="auto">
          <a:xfrm>
            <a:off x="1973084" y="5730646"/>
            <a:ext cx="549629" cy="6788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תמונה קשורה"/>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6618" r="-1"/>
          <a:stretch/>
        </p:blipFill>
        <p:spPr bwMode="auto">
          <a:xfrm>
            <a:off x="6291098" y="5604213"/>
            <a:ext cx="455437" cy="91482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תוצאת תמונה עבור ‪mario firebal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50295" y="5604211"/>
            <a:ext cx="625790" cy="91482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תוצאת תמונה עבור ‪mario fire flow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98188" y="5720267"/>
            <a:ext cx="628948" cy="6827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845967" y="5649009"/>
            <a:ext cx="583814" cy="769441"/>
          </a:xfrm>
          <a:prstGeom prst="rect">
            <a:avLst/>
          </a:prstGeom>
        </p:spPr>
        <p:txBody>
          <a:bodyPr wrap="none">
            <a:spAutoFit/>
          </a:bodyPr>
          <a:lstStyle/>
          <a:p>
            <a:r>
              <a:rPr lang="he-IL" sz="4400" b="1" dirty="0"/>
              <a:t>+</a:t>
            </a:r>
          </a:p>
        </p:txBody>
      </p:sp>
      <p:sp>
        <p:nvSpPr>
          <p:cNvPr id="11" name="Rectangle 10"/>
          <p:cNvSpPr/>
          <p:nvPr/>
        </p:nvSpPr>
        <p:spPr>
          <a:xfrm>
            <a:off x="8255667" y="5681483"/>
            <a:ext cx="583814" cy="769441"/>
          </a:xfrm>
          <a:prstGeom prst="rect">
            <a:avLst/>
          </a:prstGeom>
        </p:spPr>
        <p:txBody>
          <a:bodyPr wrap="none">
            <a:spAutoFit/>
          </a:bodyPr>
          <a:lstStyle/>
          <a:p>
            <a:r>
              <a:rPr lang="he-IL" sz="4400" b="1" dirty="0"/>
              <a:t>=</a:t>
            </a:r>
          </a:p>
        </p:txBody>
      </p:sp>
      <p:pic>
        <p:nvPicPr>
          <p:cNvPr id="12" name="Picture 4" descr="תמונה קשורה"/>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6618" r="-1"/>
          <a:stretch/>
        </p:blipFill>
        <p:spPr bwMode="auto">
          <a:xfrm>
            <a:off x="4664529" y="5567369"/>
            <a:ext cx="455437" cy="91482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605945" y="5633002"/>
            <a:ext cx="583814" cy="769441"/>
          </a:xfrm>
          <a:prstGeom prst="rect">
            <a:avLst/>
          </a:prstGeom>
        </p:spPr>
        <p:txBody>
          <a:bodyPr wrap="none">
            <a:spAutoFit/>
          </a:bodyPr>
          <a:lstStyle/>
          <a:p>
            <a:r>
              <a:rPr lang="he-IL" sz="4400" b="1" dirty="0"/>
              <a:t>+</a:t>
            </a:r>
          </a:p>
        </p:txBody>
      </p:sp>
      <p:pic>
        <p:nvPicPr>
          <p:cNvPr id="4106" name="Picture 10" descr="תוצאת תמונה עבור ‪mario mushroo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87480" y="5887536"/>
            <a:ext cx="424936" cy="42493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3811539" y="5674029"/>
            <a:ext cx="583814" cy="769441"/>
          </a:xfrm>
          <a:prstGeom prst="rect">
            <a:avLst/>
          </a:prstGeom>
        </p:spPr>
        <p:txBody>
          <a:bodyPr wrap="none">
            <a:spAutoFit/>
          </a:bodyPr>
          <a:lstStyle/>
          <a:p>
            <a:r>
              <a:rPr lang="he-IL" sz="4400" b="1" dirty="0"/>
              <a:t>=</a:t>
            </a:r>
          </a:p>
        </p:txBody>
      </p:sp>
      <p:pic>
        <p:nvPicPr>
          <p:cNvPr id="16" name="Picture 4" descr="תמונה קשורה"/>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46578" r="53621"/>
          <a:stretch/>
        </p:blipFill>
        <p:spPr bwMode="auto">
          <a:xfrm>
            <a:off x="11004925" y="2514600"/>
            <a:ext cx="361788" cy="44684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תמונה קשורה"/>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46618" r="-1"/>
          <a:stretch/>
        </p:blipFill>
        <p:spPr bwMode="auto">
          <a:xfrm>
            <a:off x="10956001" y="3290208"/>
            <a:ext cx="368391" cy="73997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תוצאת תמונה עבור ‪mario fireball‬‏"/>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900718" y="4336024"/>
            <a:ext cx="493789" cy="721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7899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he-IL" dirty="0"/>
              <a:t>חוקי התנועה</a:t>
            </a:r>
          </a:p>
        </p:txBody>
      </p:sp>
      <p:sp>
        <p:nvSpPr>
          <p:cNvPr id="3" name="מציין מיקום תוכן 2"/>
          <p:cNvSpPr>
            <a:spLocks noGrp="1"/>
          </p:cNvSpPr>
          <p:nvPr>
            <p:ph idx="1"/>
          </p:nvPr>
        </p:nvSpPr>
        <p:spPr>
          <a:xfrm>
            <a:off x="1494064" y="1825625"/>
            <a:ext cx="9859736" cy="4648654"/>
          </a:xfrm>
        </p:spPr>
        <p:txBody>
          <a:bodyPr>
            <a:normAutofit/>
          </a:bodyPr>
          <a:lstStyle/>
          <a:p>
            <a:r>
              <a:rPr lang="he-IL" dirty="0"/>
              <a:t>כדי לשלוט במריו ניתן "ללחוץ" על הכפתורים הבאים:</a:t>
            </a:r>
          </a:p>
          <a:p>
            <a:pPr lvl="1"/>
            <a:endParaRPr lang="he-IL" dirty="0"/>
          </a:p>
          <a:p>
            <a:pPr lvl="1"/>
            <a:r>
              <a:rPr lang="he-IL" dirty="0"/>
              <a:t>חץ ימינה / חץ שמאלה – גורם למריו לבצע צעד בכיוון הנבחר, במידה ואפשרי (כלומר, אם אין שם מכשול)</a:t>
            </a:r>
          </a:p>
          <a:p>
            <a:pPr marL="274320" lvl="1" indent="0">
              <a:buNone/>
            </a:pPr>
            <a:endParaRPr lang="he-IL" dirty="0"/>
          </a:p>
          <a:p>
            <a:pPr lvl="1"/>
            <a:r>
              <a:rPr lang="he-IL" dirty="0"/>
              <a:t>לחצן "קפוץ" – גורם למריו לקפוץ. ניתן לבצע קפיצה גבוהה יותר על ידי החזקת הלחצן לפרק זמן ממושך יותר.</a:t>
            </a:r>
          </a:p>
          <a:p>
            <a:pPr lvl="1"/>
            <a:endParaRPr lang="he-IL" dirty="0"/>
          </a:p>
          <a:p>
            <a:pPr lvl="1"/>
            <a:r>
              <a:rPr lang="he-IL" dirty="0"/>
              <a:t>לחצן "רוץ" – גורם למריו לרוץ, במידה ונבחר גם אחד החצים (ימינה / שמאלה). </a:t>
            </a:r>
            <a:r>
              <a:rPr lang="he-IL" b="1" dirty="0"/>
              <a:t>בנוסף, במצב בו מריו יכול לשגר כדורי אש, לחצן זה ישגר כדורי אש בנוסף לריצה</a:t>
            </a:r>
            <a:r>
              <a:rPr lang="he-IL" dirty="0"/>
              <a:t>.</a:t>
            </a:r>
          </a:p>
        </p:txBody>
      </p:sp>
      <p:pic>
        <p:nvPicPr>
          <p:cNvPr id="3076" name="Picture 4" descr="תוצאת תמונה עבור ‪mario firebal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3529" y="5190648"/>
            <a:ext cx="2047299" cy="1301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240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dirty="0"/>
              <a:t>חוקי התנועה</a:t>
            </a:r>
          </a:p>
        </p:txBody>
      </p:sp>
      <p:sp>
        <p:nvSpPr>
          <p:cNvPr id="3" name="Content Placeholder 2"/>
          <p:cNvSpPr>
            <a:spLocks noGrp="1"/>
          </p:cNvSpPr>
          <p:nvPr>
            <p:ph idx="1"/>
          </p:nvPr>
        </p:nvSpPr>
        <p:spPr>
          <a:xfrm>
            <a:off x="1143000" y="2057400"/>
            <a:ext cx="9872871" cy="1173678"/>
          </a:xfrm>
        </p:spPr>
        <p:txBody>
          <a:bodyPr>
            <a:normAutofit lnSpcReduction="10000"/>
          </a:bodyPr>
          <a:lstStyle/>
          <a:p>
            <a:r>
              <a:rPr lang="he-IL" dirty="0"/>
              <a:t>בדומה למשחק האמתי, ניתן ללחוץ על כמה לחצנים בו זמנית על מנת לגרום למריו לבצע שילוב של הפעולות הבסיסיות.</a:t>
            </a:r>
          </a:p>
          <a:p>
            <a:r>
              <a:rPr lang="he-IL" dirty="0"/>
              <a:t>השילובים האפשריים הם:</a:t>
            </a:r>
          </a:p>
        </p:txBody>
      </p:sp>
      <p:sp>
        <p:nvSpPr>
          <p:cNvPr id="5" name="Content Placeholder 2"/>
          <p:cNvSpPr txBox="1">
            <a:spLocks/>
          </p:cNvSpPr>
          <p:nvPr/>
        </p:nvSpPr>
        <p:spPr>
          <a:xfrm>
            <a:off x="3445823" y="3231078"/>
            <a:ext cx="4292459" cy="2694709"/>
          </a:xfrm>
          <a:prstGeom prst="rect">
            <a:avLst/>
          </a:prstGeom>
        </p:spPr>
        <p:txBody>
          <a:bodyPr vert="horz" lIns="91440" tIns="45720" rIns="91440" bIns="45720" rtlCol="0">
            <a:norm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2200" kern="1200">
                <a:solidFill>
                  <a:schemeClr val="tx1"/>
                </a:solidFill>
                <a:latin typeface="+mn-lt"/>
                <a:ea typeface="+mn-ea"/>
                <a:cs typeface="+mn-cs"/>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tx1"/>
                </a:solidFill>
                <a:latin typeface="+mn-lt"/>
                <a:ea typeface="+mn-ea"/>
                <a:cs typeface="+mn-cs"/>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tx1"/>
                </a:solidFill>
                <a:latin typeface="+mn-lt"/>
                <a:ea typeface="+mn-ea"/>
                <a:cs typeface="+mn-cs"/>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tx1"/>
                </a:solidFill>
                <a:latin typeface="+mn-lt"/>
                <a:ea typeface="+mn-ea"/>
                <a:cs typeface="+mn-cs"/>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tx1"/>
                </a:solidFill>
                <a:latin typeface="+mn-lt"/>
                <a:ea typeface="+mn-ea"/>
                <a:cs typeface="+mn-cs"/>
              </a:defRPr>
            </a:lvl5pPr>
            <a:lvl6pPr marL="16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lvl="1"/>
            <a:r>
              <a:rPr lang="he-IL" dirty="0"/>
              <a:t>חץ שמאלה + ריצה</a:t>
            </a:r>
          </a:p>
          <a:p>
            <a:pPr lvl="1"/>
            <a:r>
              <a:rPr lang="he-IL" dirty="0"/>
              <a:t>חץ ימינה + ריצה</a:t>
            </a:r>
          </a:p>
          <a:p>
            <a:pPr lvl="1"/>
            <a:r>
              <a:rPr lang="he-IL" dirty="0"/>
              <a:t>קפיצה + ריצה</a:t>
            </a:r>
          </a:p>
          <a:p>
            <a:pPr lvl="1"/>
            <a:r>
              <a:rPr lang="he-IL" dirty="0"/>
              <a:t>חץ שמאלה + קפיצה + ריצה</a:t>
            </a:r>
          </a:p>
          <a:p>
            <a:pPr lvl="1"/>
            <a:r>
              <a:rPr lang="he-IL" dirty="0"/>
              <a:t>חץ ימינה + קפיצה + ריצה</a:t>
            </a:r>
          </a:p>
        </p:txBody>
      </p:sp>
      <p:sp>
        <p:nvSpPr>
          <p:cNvPr id="6" name="Content Placeholder 2"/>
          <p:cNvSpPr txBox="1">
            <a:spLocks/>
          </p:cNvSpPr>
          <p:nvPr/>
        </p:nvSpPr>
        <p:spPr>
          <a:xfrm>
            <a:off x="7738282" y="3231078"/>
            <a:ext cx="3249408" cy="2786149"/>
          </a:xfrm>
          <a:prstGeom prst="rect">
            <a:avLst/>
          </a:prstGeom>
        </p:spPr>
        <p:txBody>
          <a:bodyPr vert="horz" lIns="91440" tIns="45720" rIns="91440" bIns="45720" rtlCol="0">
            <a:norm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2200" kern="1200">
                <a:solidFill>
                  <a:schemeClr val="tx1"/>
                </a:solidFill>
                <a:latin typeface="+mn-lt"/>
                <a:ea typeface="+mn-ea"/>
                <a:cs typeface="+mn-cs"/>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tx1"/>
                </a:solidFill>
                <a:latin typeface="+mn-lt"/>
                <a:ea typeface="+mn-ea"/>
                <a:cs typeface="+mn-cs"/>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tx1"/>
                </a:solidFill>
                <a:latin typeface="+mn-lt"/>
                <a:ea typeface="+mn-ea"/>
                <a:cs typeface="+mn-cs"/>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tx1"/>
                </a:solidFill>
                <a:latin typeface="+mn-lt"/>
                <a:ea typeface="+mn-ea"/>
                <a:cs typeface="+mn-cs"/>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tx1"/>
                </a:solidFill>
                <a:latin typeface="+mn-lt"/>
                <a:ea typeface="+mn-ea"/>
                <a:cs typeface="+mn-cs"/>
              </a:defRPr>
            </a:lvl5pPr>
            <a:lvl6pPr marL="16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pPr lvl="1"/>
            <a:r>
              <a:rPr lang="he-IL"/>
              <a:t>חץ שמאלה</a:t>
            </a:r>
          </a:p>
          <a:p>
            <a:pPr lvl="1"/>
            <a:r>
              <a:rPr lang="he-IL"/>
              <a:t>חץ ימינה</a:t>
            </a:r>
          </a:p>
          <a:p>
            <a:pPr lvl="1"/>
            <a:r>
              <a:rPr lang="he-IL"/>
              <a:t>קפיצה</a:t>
            </a:r>
          </a:p>
          <a:p>
            <a:pPr lvl="1"/>
            <a:r>
              <a:rPr lang="he-IL"/>
              <a:t>חץ שמאלה + קפיצה</a:t>
            </a:r>
          </a:p>
          <a:p>
            <a:pPr lvl="1"/>
            <a:r>
              <a:rPr lang="he-IL"/>
              <a:t>חץ ימינה + קפיצה</a:t>
            </a:r>
          </a:p>
          <a:p>
            <a:pPr lvl="1"/>
            <a:r>
              <a:rPr lang="he-IL"/>
              <a:t>ריצה</a:t>
            </a:r>
            <a:endParaRPr lang="he-IL" dirty="0"/>
          </a:p>
        </p:txBody>
      </p:sp>
      <p:sp>
        <p:nvSpPr>
          <p:cNvPr id="8" name="Content Placeholder 2"/>
          <p:cNvSpPr txBox="1">
            <a:spLocks/>
          </p:cNvSpPr>
          <p:nvPr/>
        </p:nvSpPr>
        <p:spPr>
          <a:xfrm>
            <a:off x="1143000" y="5677593"/>
            <a:ext cx="9872871" cy="1173678"/>
          </a:xfrm>
          <a:prstGeom prst="rect">
            <a:avLst/>
          </a:prstGeom>
        </p:spPr>
        <p:txBody>
          <a:bodyPr vert="horz" lIns="91440" tIns="45720" rIns="91440" bIns="45720" rtlCol="0">
            <a:normAutofit/>
          </a:bodyPr>
          <a:lstStyle>
            <a:lvl1pPr marL="228600" indent="-182880" algn="r" defTabSz="914400" rtl="1" eaLnBrk="1" latinLnBrk="0" hangingPunct="1">
              <a:lnSpc>
                <a:spcPct val="90000"/>
              </a:lnSpc>
              <a:spcBef>
                <a:spcPts val="1400"/>
              </a:spcBef>
              <a:buClr>
                <a:schemeClr val="accent1"/>
              </a:buClr>
              <a:buSzPct val="80000"/>
              <a:buFont typeface="Corbel" pitchFamily="34" charset="0"/>
              <a:buChar char="•"/>
              <a:defRPr sz="2200" kern="1200">
                <a:solidFill>
                  <a:schemeClr val="tx1"/>
                </a:solidFill>
                <a:latin typeface="+mn-lt"/>
                <a:ea typeface="+mn-ea"/>
                <a:cs typeface="+mn-cs"/>
              </a:defRPr>
            </a:lvl1pPr>
            <a:lvl2pPr marL="45720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tx1"/>
                </a:solidFill>
                <a:latin typeface="+mn-lt"/>
                <a:ea typeface="+mn-ea"/>
                <a:cs typeface="+mn-cs"/>
              </a:defRPr>
            </a:lvl2pPr>
            <a:lvl3pPr marL="73152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tx1"/>
                </a:solidFill>
                <a:latin typeface="+mn-lt"/>
                <a:ea typeface="+mn-ea"/>
                <a:cs typeface="+mn-cs"/>
              </a:defRPr>
            </a:lvl3pPr>
            <a:lvl4pPr marL="100584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tx1"/>
                </a:solidFill>
                <a:latin typeface="+mn-lt"/>
                <a:ea typeface="+mn-ea"/>
                <a:cs typeface="+mn-cs"/>
              </a:defRPr>
            </a:lvl4pPr>
            <a:lvl5pPr marL="1280160" indent="-18288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tx1"/>
                </a:solidFill>
                <a:latin typeface="+mn-lt"/>
                <a:ea typeface="+mn-ea"/>
                <a:cs typeface="+mn-cs"/>
              </a:defRPr>
            </a:lvl5pPr>
            <a:lvl6pPr marL="16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r" defTabSz="914400" rtl="1"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a:lstStyle>
          <a:p>
            <a:r>
              <a:rPr lang="he-IL" dirty="0"/>
              <a:t>שימו לב שאין משמעות ללחיצה על שני החיצים יחד (מריו יישאר במקום) ולכן השילובים הרלוונטיים הושמטו.</a:t>
            </a:r>
          </a:p>
        </p:txBody>
      </p:sp>
    </p:spTree>
    <p:extLst>
      <p:ext uri="{BB962C8B-B14F-4D97-AF65-F5344CB8AC3E}">
        <p14:creationId xmlns:p14="http://schemas.microsoft.com/office/powerpoint/2010/main" val="3412367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dirty="0"/>
              <a:t>מהלך המשחק</a:t>
            </a:r>
          </a:p>
        </p:txBody>
      </p:sp>
      <p:sp>
        <p:nvSpPr>
          <p:cNvPr id="3" name="Content Placeholder 2"/>
          <p:cNvSpPr>
            <a:spLocks noGrp="1"/>
          </p:cNvSpPr>
          <p:nvPr>
            <p:ph idx="1"/>
          </p:nvPr>
        </p:nvSpPr>
        <p:spPr/>
        <p:txBody>
          <a:bodyPr>
            <a:normAutofit/>
          </a:bodyPr>
          <a:lstStyle/>
          <a:p>
            <a:r>
              <a:rPr lang="he-IL" dirty="0"/>
              <a:t>בתחילת כל משחק מריו מוצב רנדומאלית באחד משלושת המצבים בו הוא יכול להיות, וכן גם מבנה העולם סביבו נקבע רנדומאלית.</a:t>
            </a:r>
          </a:p>
          <a:p>
            <a:r>
              <a:rPr lang="he-IL" dirty="0"/>
              <a:t>לעולם יש שעון המוגבל בזמן, כך שהמשחק יסתיים אחרי 200 שניות במידה ומריו לא הגיע לסוף השלב עד זמן זה. </a:t>
            </a:r>
          </a:p>
          <a:p>
            <a:pPr lvl="1"/>
            <a:r>
              <a:rPr lang="he-IL" dirty="0"/>
              <a:t>המשמעות של סיום שכזה היא הפסד למריו.</a:t>
            </a:r>
          </a:p>
          <a:p>
            <a:r>
              <a:rPr lang="he-IL" dirty="0"/>
              <a:t>בכל רגע מריו בוחר איזה פעולה לבצע (כלומר, על איזה סט מקשים ללחוץ) ובו בזמן גם העולם עצמו משתנה- האויבים זזים, מכשולים נוצרים או נעלמים וכד'.</a:t>
            </a:r>
          </a:p>
          <a:p>
            <a:r>
              <a:rPr lang="he-IL" dirty="0"/>
              <a:t>עם זאת, כאשר מריו בוחר את הפעולה לביצוע הוא מקבל "תמונה סטטית" של העולם שעל בסיסה הוא בוחר את הפעולה הבאה.</a:t>
            </a:r>
          </a:p>
        </p:txBody>
      </p:sp>
    </p:spTree>
    <p:extLst>
      <p:ext uri="{BB962C8B-B14F-4D97-AF65-F5344CB8AC3E}">
        <p14:creationId xmlns:p14="http://schemas.microsoft.com/office/powerpoint/2010/main" val="360196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3000" y="3855918"/>
            <a:ext cx="8063426" cy="2646878"/>
          </a:xfrm>
          <a:prstGeom prst="rect">
            <a:avLst/>
          </a:prstGeom>
        </p:spPr>
        <p:txBody>
          <a:bodyPr wrap="none">
            <a:spAutoFit/>
          </a:bodyPr>
          <a:lstStyle/>
          <a:p>
            <a:r>
              <a:rPr lang="en-US" sz="9600" b="1" dirty="0"/>
              <a:t>Q</a:t>
            </a:r>
            <a:r>
              <a:rPr lang="en-US" sz="16600" dirty="0"/>
              <a:t>[       </a:t>
            </a:r>
            <a:r>
              <a:rPr lang="en-US" sz="7200" dirty="0"/>
              <a:t>,</a:t>
            </a:r>
            <a:r>
              <a:rPr lang="en-US" sz="16600" dirty="0"/>
              <a:t>   ]</a:t>
            </a:r>
            <a:r>
              <a:rPr lang="en-US" sz="13800" dirty="0"/>
              <a:t>=</a:t>
            </a:r>
            <a:endParaRPr lang="he-IL" sz="9600" dirty="0"/>
          </a:p>
        </p:txBody>
      </p:sp>
      <p:sp>
        <p:nvSpPr>
          <p:cNvPr id="2" name="Title 1"/>
          <p:cNvSpPr>
            <a:spLocks noGrp="1"/>
          </p:cNvSpPr>
          <p:nvPr>
            <p:ph type="title"/>
          </p:nvPr>
        </p:nvSpPr>
        <p:spPr/>
        <p:txBody>
          <a:bodyPr/>
          <a:lstStyle/>
          <a:p>
            <a:r>
              <a:rPr lang="he-IL" dirty="0"/>
              <a:t>תהליך הלמידה</a:t>
            </a:r>
          </a:p>
        </p:txBody>
      </p:sp>
      <p:sp>
        <p:nvSpPr>
          <p:cNvPr id="3" name="Content Placeholder 2"/>
          <p:cNvSpPr>
            <a:spLocks noGrp="1"/>
          </p:cNvSpPr>
          <p:nvPr>
            <p:ph idx="1"/>
          </p:nvPr>
        </p:nvSpPr>
        <p:spPr>
          <a:xfrm>
            <a:off x="1143000" y="2057400"/>
            <a:ext cx="9872871" cy="2075213"/>
          </a:xfrm>
        </p:spPr>
        <p:txBody>
          <a:bodyPr/>
          <a:lstStyle/>
          <a:p>
            <a:r>
              <a:rPr lang="he-IL" dirty="0"/>
              <a:t>במקרה שלנו, במריו ישלוט סוכן מבוסס </a:t>
            </a:r>
            <a:r>
              <a:rPr lang="en-US" dirty="0"/>
              <a:t>Reinforcement Learning</a:t>
            </a:r>
            <a:r>
              <a:rPr lang="he-IL" dirty="0"/>
              <a:t> הלומד את אסטרטגיית בחירת הפעולות בעזרת האינטראקציה של מריו עם סביבתו.</a:t>
            </a:r>
          </a:p>
          <a:p>
            <a:endParaRPr lang="he-IL" dirty="0"/>
          </a:p>
          <a:p>
            <a:r>
              <a:rPr lang="he-IL" dirty="0"/>
              <a:t>הסוכן ילמד בשיטת </a:t>
            </a:r>
            <a:r>
              <a:rPr lang="en-US" dirty="0"/>
              <a:t>Q Learning</a:t>
            </a:r>
            <a:r>
              <a:rPr lang="he-IL" dirty="0"/>
              <a:t>, כלומר- יחזיק את טבלה </a:t>
            </a:r>
            <a:r>
              <a:rPr lang="en-US" dirty="0"/>
              <a:t>Q(s, a)</a:t>
            </a:r>
            <a:r>
              <a:rPr lang="he-IL" dirty="0"/>
              <a:t> הממפה בין זוגות "מצב-פעולה" לבין תוחלת הרווח שנצפה לקבל אם מריו יהיה במצב </a:t>
            </a:r>
            <a:r>
              <a:rPr lang="en-US" dirty="0"/>
              <a:t>s</a:t>
            </a:r>
            <a:r>
              <a:rPr lang="he-IL" dirty="0"/>
              <a:t> ויבחר בפעולה </a:t>
            </a:r>
            <a:r>
              <a:rPr lang="en-US" dirty="0"/>
              <a:t>a</a:t>
            </a:r>
            <a:r>
              <a:rPr lang="he-IL" dirty="0"/>
              <a:t>.</a:t>
            </a:r>
          </a:p>
        </p:txBody>
      </p:sp>
      <p:pic>
        <p:nvPicPr>
          <p:cNvPr id="1026" name="Picture 2" descr="Image result for mario ga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22524" y="4585671"/>
            <a:ext cx="2643912" cy="14640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arrow keys"/>
          <p:cNvPicPr>
            <a:picLocks noChangeAspect="1" noChangeArrowheads="1"/>
          </p:cNvPicPr>
          <p:nvPr/>
        </p:nvPicPr>
        <p:blipFill rotWithShape="1">
          <a:blip r:embed="rId3">
            <a:extLst>
              <a:ext uri="{28A0092B-C50C-407E-A947-70E740481C1C}">
                <a14:useLocalDpi xmlns:a14="http://schemas.microsoft.com/office/drawing/2010/main" val="0"/>
              </a:ext>
            </a:extLst>
          </a:blip>
          <a:srcRect l="67298" t="46630" r="-1096"/>
          <a:stretch/>
        </p:blipFill>
        <p:spPr bwMode="auto">
          <a:xfrm>
            <a:off x="6306219" y="4740731"/>
            <a:ext cx="1068778" cy="115394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910895" y="6049737"/>
            <a:ext cx="667170" cy="369332"/>
          </a:xfrm>
          <a:prstGeom prst="rect">
            <a:avLst/>
          </a:prstGeom>
        </p:spPr>
        <p:txBody>
          <a:bodyPr wrap="none">
            <a:spAutoFit/>
          </a:bodyPr>
          <a:lstStyle/>
          <a:p>
            <a:r>
              <a:rPr lang="en-US" dirty="0"/>
              <a:t>state</a:t>
            </a:r>
            <a:endParaRPr lang="he-IL" dirty="0"/>
          </a:p>
        </p:txBody>
      </p:sp>
      <p:sp>
        <p:nvSpPr>
          <p:cNvPr id="9" name="Rectangle 8"/>
          <p:cNvSpPr/>
          <p:nvPr/>
        </p:nvSpPr>
        <p:spPr>
          <a:xfrm>
            <a:off x="6306219" y="6049737"/>
            <a:ext cx="777777" cy="369332"/>
          </a:xfrm>
          <a:prstGeom prst="rect">
            <a:avLst/>
          </a:prstGeom>
        </p:spPr>
        <p:txBody>
          <a:bodyPr wrap="none">
            <a:spAutoFit/>
          </a:bodyPr>
          <a:lstStyle/>
          <a:p>
            <a:r>
              <a:rPr lang="en-US" dirty="0"/>
              <a:t>action</a:t>
            </a:r>
            <a:endParaRPr lang="he-IL" dirty="0"/>
          </a:p>
        </p:txBody>
      </p:sp>
      <p:sp>
        <p:nvSpPr>
          <p:cNvPr id="10" name="Rectangle 9"/>
          <p:cNvSpPr/>
          <p:nvPr/>
        </p:nvSpPr>
        <p:spPr>
          <a:xfrm>
            <a:off x="8869835" y="4740731"/>
            <a:ext cx="2893741" cy="1200329"/>
          </a:xfrm>
          <a:prstGeom prst="rect">
            <a:avLst/>
          </a:prstGeom>
        </p:spPr>
        <p:txBody>
          <a:bodyPr wrap="none">
            <a:spAutoFit/>
          </a:bodyPr>
          <a:lstStyle/>
          <a:p>
            <a:pPr algn="ctr" rtl="1"/>
            <a:r>
              <a:rPr lang="he-IL" dirty="0"/>
              <a:t>מספר הנקודות שנצפה שמריו </a:t>
            </a:r>
            <a:r>
              <a:rPr lang="en-US" dirty="0"/>
              <a:t/>
            </a:r>
            <a:br>
              <a:rPr lang="en-US" dirty="0"/>
            </a:br>
            <a:r>
              <a:rPr lang="he-IL" dirty="0"/>
              <a:t>יקבל בסוף המשחק אם יהיה </a:t>
            </a:r>
            <a:r>
              <a:rPr lang="en-US" dirty="0"/>
              <a:t/>
            </a:r>
            <a:br>
              <a:rPr lang="en-US" dirty="0"/>
            </a:br>
            <a:r>
              <a:rPr lang="he-IL" dirty="0"/>
              <a:t>במצב </a:t>
            </a:r>
            <a:r>
              <a:rPr lang="en-US" dirty="0"/>
              <a:t>state</a:t>
            </a:r>
            <a:r>
              <a:rPr lang="he-IL" dirty="0"/>
              <a:t> ויבחר </a:t>
            </a:r>
            <a:r>
              <a:rPr lang="en-US" dirty="0"/>
              <a:t/>
            </a:r>
            <a:br>
              <a:rPr lang="en-US" dirty="0"/>
            </a:br>
            <a:r>
              <a:rPr lang="he-IL" dirty="0"/>
              <a:t>בפעולה </a:t>
            </a:r>
            <a:r>
              <a:rPr lang="en-US" dirty="0"/>
              <a:t>action</a:t>
            </a:r>
            <a:endParaRPr lang="he-IL" dirty="0"/>
          </a:p>
        </p:txBody>
      </p:sp>
    </p:spTree>
    <p:extLst>
      <p:ext uri="{BB962C8B-B14F-4D97-AF65-F5344CB8AC3E}">
        <p14:creationId xmlns:p14="http://schemas.microsoft.com/office/powerpoint/2010/main" val="274396396"/>
      </p:ext>
    </p:extLst>
  </p:cSld>
  <p:clrMapOvr>
    <a:masterClrMapping/>
  </p:clrMapOvr>
</p:sld>
</file>

<file path=ppt/theme/theme1.xml><?xml version="1.0" encoding="utf-8"?>
<a:theme xmlns:a="http://schemas.openxmlformats.org/drawingml/2006/main" name="בסיס">
  <a:themeElements>
    <a:clrScheme name="בסיס">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בסיס">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בסיס">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xmlns="" name="Basis" id="{5665723A-49BA-4B57-8411-A56F8F207965}" vid="{90E45F77-AEFC-46EF-A7C1-5B338C297B02}"/>
    </a:ext>
  </a:extLst>
</a:theme>
</file>

<file path=docProps/app.xml><?xml version="1.0" encoding="utf-8"?>
<Properties xmlns="http://schemas.openxmlformats.org/officeDocument/2006/extended-properties" xmlns:vt="http://schemas.openxmlformats.org/officeDocument/2006/docPropsVTypes">
  <Template>TM03457444[[fn=בסיס]]</Template>
  <TotalTime>829</TotalTime>
  <Words>2348</Words>
  <Application>Microsoft Office PowerPoint</Application>
  <PresentationFormat>Custom</PresentationFormat>
  <Paragraphs>257</Paragraphs>
  <Slides>43</Slides>
  <Notes>0</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בסיס</vt:lpstr>
      <vt:lpstr>RL speedup exercise</vt:lpstr>
      <vt:lpstr>ידע קודם נדרש</vt:lpstr>
      <vt:lpstr>עולם הבעיה – MarioAI Domain</vt:lpstr>
      <vt:lpstr>למי שלא מכיר- הדגמה</vt:lpstr>
      <vt:lpstr>המצבים של מריו</vt:lpstr>
      <vt:lpstr>חוקי התנועה</vt:lpstr>
      <vt:lpstr>חוקי התנועה</vt:lpstr>
      <vt:lpstr>מהלך המשחק</vt:lpstr>
      <vt:lpstr>תהליך הלמידה</vt:lpstr>
      <vt:lpstr>תהליך הלמידה</vt:lpstr>
      <vt:lpstr>תהליך הלמידה</vt:lpstr>
      <vt:lpstr>שיטת ניקוד</vt:lpstr>
      <vt:lpstr>המידע הזמין למריו</vt:lpstr>
      <vt:lpstr>אסטרטגיית בחירת הפעולות</vt:lpstr>
      <vt:lpstr>אופן העדכון</vt:lpstr>
      <vt:lpstr>סיכום- תהליך הלמידה של הסוכן</vt:lpstr>
      <vt:lpstr>הבעיה</vt:lpstr>
      <vt:lpstr>Basic Q Learning</vt:lpstr>
      <vt:lpstr>Basic Q Learning</vt:lpstr>
      <vt:lpstr>ייצוג מצב- דוגמא</vt:lpstr>
      <vt:lpstr>ייצוג מצב- דוגמא</vt:lpstr>
      <vt:lpstr>ייצוג מצב- דוגמא</vt:lpstr>
      <vt:lpstr>ייצוג מצב- דוגמא</vt:lpstr>
      <vt:lpstr>ייצוג מצב- דוגמא</vt:lpstr>
      <vt:lpstr>ייצוג מצב- דוגמא</vt:lpstr>
      <vt:lpstr>ייצוג מצב- דוגמא</vt:lpstr>
      <vt:lpstr>ייצוג מצב- דוגמא</vt:lpstr>
      <vt:lpstr>ייצוג מצב- דוגמא</vt:lpstr>
      <vt:lpstr>ייצוג מצב- דוגמא</vt:lpstr>
      <vt:lpstr>סיכום- הבעיה</vt:lpstr>
      <vt:lpstr>סיכום- הבעיה</vt:lpstr>
      <vt:lpstr>האצה מבוססת Abstraction</vt:lpstr>
      <vt:lpstr>State Abstraction</vt:lpstr>
      <vt:lpstr>דוגמא</vt:lpstr>
      <vt:lpstr>דוגמא</vt:lpstr>
      <vt:lpstr>דוגמא</vt:lpstr>
      <vt:lpstr>אופן ההשתלבות בתהליך הלמידה</vt:lpstr>
      <vt:lpstr>אופן מימוש</vt:lpstr>
      <vt:lpstr>אופן הרצת הקוד</vt:lpstr>
      <vt:lpstr>PowerPoint Presentation</vt:lpstr>
      <vt:lpstr>המטרה</vt:lpstr>
      <vt:lpstr>PowerPoint Presentation</vt:lpstr>
      <vt:lpstr>בהצלחה!</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RL speedup exercise</dc:title>
  <dc:creator>Dev</dc:creator>
  <cp:lastModifiedBy>debug</cp:lastModifiedBy>
  <cp:revision>125</cp:revision>
  <dcterms:created xsi:type="dcterms:W3CDTF">2017-05-06T18:37:14Z</dcterms:created>
  <dcterms:modified xsi:type="dcterms:W3CDTF">2017-06-13T13:18:05Z</dcterms:modified>
</cp:coreProperties>
</file>